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10287000" cx="18288000"/>
  <p:notesSz cx="6858000" cy="9144000"/>
  <p:embeddedFontLst>
    <p:embeddedFont>
      <p:font typeface="Noto Sans KR"/>
      <p:regular r:id="rId94"/>
      <p:bold r:id="rId95"/>
    </p:embeddedFont>
    <p:embeddedFont>
      <p:font typeface="Montserrat"/>
      <p:regular r:id="rId96"/>
      <p:bold r:id="rId97"/>
      <p:italic r:id="rId98"/>
      <p:boldItalic r:id="rId99"/>
    </p:embeddedFont>
    <p:embeddedFont>
      <p:font typeface="Montserrat Black"/>
      <p:bold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MontserratBlack-boldItalic.fntdata"/><Relationship Id="rId100" Type="http://schemas.openxmlformats.org/officeDocument/2006/relationships/font" Target="fonts/MontserratBlack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NotoSansKR-bold.fntdata"/><Relationship Id="rId94" Type="http://schemas.openxmlformats.org/officeDocument/2006/relationships/font" Target="fonts/NotoSansKR-regular.fntdata"/><Relationship Id="rId97" Type="http://schemas.openxmlformats.org/officeDocument/2006/relationships/font" Target="fonts/Montserrat-bold.fntdata"/><Relationship Id="rId96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99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98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3a3983a5_0_4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223a3983a5_0_4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a3b34794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1a3b34794e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23a3983a5_0_4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223a3983a5_0_49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a3b34794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1a3b34794e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223a3983a5_0_4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223a3983a5_0_49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23a3983a5_0_3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223a3983a5_0_3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223a3983a5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223a3983a5_0_3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23a3983a5_0_5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223a3983a5_0_50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223a3983a5_0_3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3223a3983a5_0_3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23a3983a5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223a3983a5_0_3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223a3983a5_0_3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223a3983a5_0_3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223a3983a5_0_3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3223a3983a5_0_3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223a3983a5_0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223a3983a5_0_3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23a3983a5_0_3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223a3983a5_0_3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223a3983a5_0_3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3223a3983a5_0_3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223a3983a5_0_3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3223a3983a5_0_3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223a3983a5_0_3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223a3983a5_0_36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223a3983a5_0_3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3223a3983a5_0_37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23a3983a5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223a3983a5_0_49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223a3983a5_0_3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3223a3983a5_0_37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223a3983a5_0_3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g3223a3983a5_0_3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223a3983a5_0_3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223a3983a5_0_37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223a3983a5_0_3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3223a3983a5_0_38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223a3983a5_0_3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3223a3983a5_0_38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223a3983a5_0_3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3223a3983a5_0_38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223a3983a5_0_3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3223a3983a5_0_38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223a3983a5_0_3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3223a3983a5_0_38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223a3983a5_0_3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3223a3983a5_0_3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223a3983a5_0_3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3223a3983a5_0_39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223a3983a5_0_3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3223a3983a5_0_3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223a3983a5_0_3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3223a3983a5_0_39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223a3983a5_0_4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3223a3983a5_0_4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223a3983a5_0_4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3223a3983a5_0_4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223a3983a5_0_4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3223a3983a5_0_4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223a3983a5_0_4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3223a3983a5_0_40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223a3983a5_0_4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3223a3983a5_0_40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223a3983a5_0_4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3223a3983a5_0_4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223a3983a5_0_4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3223a3983a5_0_4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223a3983a5_0_4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3223a3983a5_0_4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223a3983a5_0_4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g3223a3983a5_0_4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223a3983a5_0_4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3223a3983a5_0_4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223a3983a5_0_4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3223a3983a5_0_4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223a3983a5_0_4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g3223a3983a5_0_4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223a3983a5_0_4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g3223a3983a5_0_4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223a3983a5_0_4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3223a3983a5_0_4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223a3983a5_0_4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g3223a3983a5_0_4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223a3983a5_0_4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3223a3983a5_0_4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223a3983a5_0_4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3223a3983a5_0_4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223a3983a5_0_4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g3223a3983a5_0_4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3b3479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1a3b34794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223a3983a5_0_4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g3223a3983a5_0_4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223a3983a5_0_4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3223a3983a5_0_4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223a3983a5_0_4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3223a3983a5_0_4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223a3983a5_0_4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3223a3983a5_0_44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3223a3983a5_0_4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3223a3983a5_0_4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223a3983a5_0_4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3223a3983a5_0_4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223a3983a5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3223a3983a5_0_4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223a3983a5_0_4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3223a3983a5_0_4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223a3983a5_0_4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g3223a3983a5_0_4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223a3983a5_0_4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g3223a3983a5_0_45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23a3983a5_0_4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223a3983a5_0_49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3223a3983a5_0_4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g3223a3983a5_0_4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223a3983a5_0_4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g3223a3983a5_0_4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223a3983a5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g3223a3983a5_0_50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223a3983a5_0_4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3223a3983a5_0_4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223a3983a5_0_4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3223a3983a5_0_46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223a3983a5_0_4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g3223a3983a5_0_4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223a3983a5_0_4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g3223a3983a5_0_4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223a3983a5_0_4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g3223a3983a5_0_46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223a3983a5_0_4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g3223a3983a5_0_4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3223a3983a5_0_4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g3223a3983a5_0_4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3b3479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1a3b34794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223a3983a5_0_4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g3223a3983a5_0_4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3223a3983a5_0_4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g3223a3983a5_0_47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223a3983a5_0_4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g3223a3983a5_0_47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223a3983a5_0_4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3223a3983a5_0_4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223a3983a5_0_4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g3223a3983a5_0_4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223a3983a5_0_4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3223a3983a5_0_4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3223a3983a5_0_4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g3223a3983a5_0_48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a3b34794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a3b34794e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Relationship Id="rId15" Type="http://schemas.openxmlformats.org/officeDocument/2006/relationships/image" Target="../media/image21.png"/><Relationship Id="rId14" Type="http://schemas.openxmlformats.org/officeDocument/2006/relationships/image" Target="../media/image13.png"/><Relationship Id="rId17" Type="http://schemas.openxmlformats.org/officeDocument/2006/relationships/image" Target="../media/image1.png"/><Relationship Id="rId16" Type="http://schemas.openxmlformats.org/officeDocument/2006/relationships/image" Target="../media/image12.png"/><Relationship Id="rId5" Type="http://schemas.openxmlformats.org/officeDocument/2006/relationships/image" Target="../media/image35.png"/><Relationship Id="rId19" Type="http://schemas.openxmlformats.org/officeDocument/2006/relationships/image" Target="../media/image19.png"/><Relationship Id="rId6" Type="http://schemas.openxmlformats.org/officeDocument/2006/relationships/image" Target="../media/image14.png"/><Relationship Id="rId18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47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2.png"/><Relationship Id="rId14" Type="http://schemas.openxmlformats.org/officeDocument/2006/relationships/image" Target="../media/image6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67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8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87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8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9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8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8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9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9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9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89.png"/><Relationship Id="rId13" Type="http://schemas.openxmlformats.org/officeDocument/2006/relationships/image" Target="../media/image97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8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13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manyo.co.kr/" TargetMode="External"/><Relationship Id="rId13" Type="http://schemas.openxmlformats.org/officeDocument/2006/relationships/hyperlink" Target="https://www.oliveyoung.co.kr/" TargetMode="External"/><Relationship Id="rId12" Type="http://schemas.openxmlformats.org/officeDocument/2006/relationships/hyperlink" Target="https://www.hwahae.co.kr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nyo.co.kr/" TargetMode="External"/><Relationship Id="rId4" Type="http://schemas.openxmlformats.org/officeDocument/2006/relationships/hyperlink" Target="https://www.hwahae.co.kr/" TargetMode="External"/><Relationship Id="rId9" Type="http://schemas.openxmlformats.org/officeDocument/2006/relationships/image" Target="../media/image3.png"/><Relationship Id="rId15" Type="http://schemas.openxmlformats.org/officeDocument/2006/relationships/image" Target="../media/image1.png"/><Relationship Id="rId14" Type="http://schemas.openxmlformats.org/officeDocument/2006/relationships/hyperlink" Target="https://www.obge.co.kr/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www.oliveyoung.co.kr/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obge.co.kr/" TargetMode="Externa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142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5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3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5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5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5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5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6332203" y="942926"/>
            <a:ext cx="1195579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5"/>
          <p:cNvCxnSpPr/>
          <p:nvPr/>
        </p:nvCxnSpPr>
        <p:spPr>
          <a:xfrm>
            <a:off x="-28650" y="9719750"/>
            <a:ext cx="1476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1" name="Google Shape;161;p25"/>
          <p:cNvGrpSpPr/>
          <p:nvPr/>
        </p:nvGrpSpPr>
        <p:grpSpPr>
          <a:xfrm>
            <a:off x="3133972" y="316637"/>
            <a:ext cx="3086120" cy="3086120"/>
            <a:chOff x="0" y="0"/>
            <a:chExt cx="812800" cy="812800"/>
          </a:xfrm>
        </p:grpSpPr>
        <p:sp>
          <p:nvSpPr>
            <p:cNvPr id="162" name="Google Shape;162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25"/>
          <p:cNvGrpSpPr/>
          <p:nvPr/>
        </p:nvGrpSpPr>
        <p:grpSpPr>
          <a:xfrm>
            <a:off x="4568644" y="3063928"/>
            <a:ext cx="216774" cy="216774"/>
            <a:chOff x="0" y="0"/>
            <a:chExt cx="812800" cy="812800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6039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25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5"/>
          <p:cNvSpPr txBox="1"/>
          <p:nvPr/>
        </p:nvSpPr>
        <p:spPr>
          <a:xfrm>
            <a:off x="4774477" y="4146950"/>
            <a:ext cx="11627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156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 최종보고서</a:t>
            </a:r>
            <a:r>
              <a:rPr b="1" i="0" lang="en-US" sz="10156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6192458" y="3345587"/>
            <a:ext cx="65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Beauty Life Balance</a:t>
            </a:r>
            <a:endParaRPr b="1" i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0" name="Google Shape;170;p25"/>
          <p:cNvGrpSpPr/>
          <p:nvPr/>
        </p:nvGrpSpPr>
        <p:grpSpPr>
          <a:xfrm>
            <a:off x="15260822" y="8854985"/>
            <a:ext cx="3086100" cy="3086100"/>
            <a:chOff x="0" y="0"/>
            <a:chExt cx="812800" cy="812800"/>
          </a:xfrm>
        </p:grpSpPr>
        <p:sp>
          <p:nvSpPr>
            <p:cNvPr id="171" name="Google Shape;17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3" name="Google Shape;173;p25"/>
          <p:cNvCxnSpPr/>
          <p:nvPr/>
        </p:nvCxnSpPr>
        <p:spPr>
          <a:xfrm>
            <a:off x="0" y="938163"/>
            <a:ext cx="298157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25"/>
          <p:cNvSpPr txBox="1"/>
          <p:nvPr/>
        </p:nvSpPr>
        <p:spPr>
          <a:xfrm>
            <a:off x="389250" y="9081700"/>
            <a:ext cx="72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120"/>
                </a:solidFill>
                <a:latin typeface="Noto Sans KR"/>
                <a:ea typeface="Noto Sans KR"/>
                <a:cs typeface="Noto Sans KR"/>
                <a:sym typeface="Noto Sans KR"/>
              </a:rPr>
              <a:t>4조 미인계 - (조장)김동현, 김민석, 윤예원, 정희수</a:t>
            </a:r>
            <a:endParaRPr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89240" y="9923020"/>
            <a:ext cx="903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미인계: 미모를 연구하고 인생 뷰티를 계획하는 계모임의 약자로, 화장품과 뷰티에 대한 모든 것을 전략적으로 탐구하고 가꾸는 팀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5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4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391" name="Google Shape;391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34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4"/>
          <p:cNvSpPr txBox="1"/>
          <p:nvPr/>
        </p:nvSpPr>
        <p:spPr>
          <a:xfrm>
            <a:off x="4659707" y="3367753"/>
            <a:ext cx="103368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3. 세부기능 및 담당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4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35"/>
          <p:cNvGrpSpPr/>
          <p:nvPr/>
        </p:nvGrpSpPr>
        <p:grpSpPr>
          <a:xfrm>
            <a:off x="-1840620" y="0"/>
            <a:ext cx="3086100" cy="3086100"/>
            <a:chOff x="0" y="0"/>
            <a:chExt cx="812800" cy="812800"/>
          </a:xfrm>
        </p:grpSpPr>
        <p:sp>
          <p:nvSpPr>
            <p:cNvPr id="402" name="Google Shape;402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4" name="Google Shape;404;p35"/>
          <p:cNvCxnSpPr/>
          <p:nvPr/>
        </p:nvCxnSpPr>
        <p:spPr>
          <a:xfrm>
            <a:off x="1245480" y="5148262"/>
            <a:ext cx="1601382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35"/>
          <p:cNvCxnSpPr/>
          <p:nvPr/>
        </p:nvCxnSpPr>
        <p:spPr>
          <a:xfrm>
            <a:off x="9148762" y="1786629"/>
            <a:ext cx="0" cy="747167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35"/>
          <p:cNvSpPr txBox="1"/>
          <p:nvPr/>
        </p:nvSpPr>
        <p:spPr>
          <a:xfrm>
            <a:off x="1317497" y="430625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정희수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2886150" y="4029050"/>
            <a:ext cx="665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로그인/로그아웃 - 소셜로그인 API, 아이디/비밀번호 찾기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회원가입 - 이메일 인증, 휴대폰 인증 API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마이페이지 - 내정보 조회/수정, 비밀번호 변경, 회원탈퇴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마이쇼핑 - 구매내역 조회, 찜한상품 조회, 취소내역 조회,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적립금 조회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마이활동 - 내가 쓴 리뷰 조회, 나의 배송지 관리,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내가 쓴 문의조회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08" name="Google Shape;408;p35"/>
          <p:cNvCxnSpPr/>
          <p:nvPr/>
        </p:nvCxnSpPr>
        <p:spPr>
          <a:xfrm>
            <a:off x="-2539148" y="942926"/>
            <a:ext cx="2082714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35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5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11" name="Google Shape;411;p35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412" name="Google Shape;412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35"/>
          <p:cNvSpPr txBox="1"/>
          <p:nvPr/>
        </p:nvSpPr>
        <p:spPr>
          <a:xfrm>
            <a:off x="1317490" y="341190"/>
            <a:ext cx="70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세부기능 및 담당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 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일반 회원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762012" y="317477"/>
            <a:ext cx="17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9381047" y="430625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김동현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10949705" y="402905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화면 및 총괄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정보 - 목록조회, 상세조회, 검색(상품명), 필터링,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 찜/해제, 정렬(가격/등록순/인기순)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 - 리뷰조회, 작성/수정/삭제, 정렬(등록순,별점순)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문의 - 목록조회, 작성/수정/삭제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9381047" y="879660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김민석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10949705" y="851940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공지사항 - 목록조회, 상세조회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FAQ - 목록조회, 상세조회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고객센터 - 목록조회, 상세조회, 검색, 작성/수정/삭제,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문의댓글 조회, 댓글 작성/수정/삭제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1:1 채팅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1317497" y="879660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윤예원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2886155" y="851940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장바구니 - 목록조회, 등록/수정/삭제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주문/결제 - 배송지등록, 픽업지 지정(지도API),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 환불(구매취소/반품), 적립금 증/감,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 결제(나이스페이, 카카오페이 API 적용)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36"/>
          <p:cNvGrpSpPr/>
          <p:nvPr/>
        </p:nvGrpSpPr>
        <p:grpSpPr>
          <a:xfrm>
            <a:off x="-1840620" y="0"/>
            <a:ext cx="3086120" cy="3086120"/>
            <a:chOff x="0" y="0"/>
            <a:chExt cx="812800" cy="812800"/>
          </a:xfrm>
        </p:grpSpPr>
        <p:sp>
          <p:nvSpPr>
            <p:cNvPr id="427" name="Google Shape;427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9" name="Google Shape;429;p36"/>
          <p:cNvCxnSpPr/>
          <p:nvPr/>
        </p:nvCxnSpPr>
        <p:spPr>
          <a:xfrm>
            <a:off x="1245480" y="5148262"/>
            <a:ext cx="1601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36"/>
          <p:cNvCxnSpPr/>
          <p:nvPr/>
        </p:nvCxnSpPr>
        <p:spPr>
          <a:xfrm>
            <a:off x="9148762" y="1786629"/>
            <a:ext cx="0" cy="747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36"/>
          <p:cNvSpPr txBox="1"/>
          <p:nvPr/>
        </p:nvSpPr>
        <p:spPr>
          <a:xfrm>
            <a:off x="1317497" y="430625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정희수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2886155" y="402905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회원 관리  - 목록조회, 상세조회, 검색, 수정, 탈퇴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3" name="Google Shape;433;p36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36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6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36" name="Google Shape;436;p36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437" name="Google Shape;437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6"/>
          <p:cNvSpPr txBox="1"/>
          <p:nvPr/>
        </p:nvSpPr>
        <p:spPr>
          <a:xfrm>
            <a:off x="1317490" y="341190"/>
            <a:ext cx="70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세부기능 및 담당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 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762012" y="317477"/>
            <a:ext cx="17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9381047" y="430625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김동현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0949705" y="402905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관리 - 상품조회, 검색, 상품정보 등록/수정/삭제,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     판매상태 수정, 재고관리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 관리 - 목록조회, 검색, 리뷰삭제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9381047" y="879660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김민석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0949705" y="8519400"/>
            <a:ext cx="60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공지사항 관리 - 목록조회, 상세조회, 등록/수정/삭제,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FAQ 관리 - 조회, 등록/수정/삭제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관리 - 검색, 삭제, 문의글 조회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문의댓글 관리 - 댓글 조회, 등록/수정/삭제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1317497" y="8796609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윤예원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2886150" y="8519400"/>
            <a:ext cx="626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주문/배송 관리 - 주문조회, 상태별 필터링, 검색, 상태변경,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		배송지 변경, 배송상태 변경, 취소 조회,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				환불/반품 처리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7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452" name="Google Shape;452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4" name="Google Shape;454;p37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37"/>
          <p:cNvSpPr txBox="1"/>
          <p:nvPr/>
        </p:nvSpPr>
        <p:spPr>
          <a:xfrm>
            <a:off x="4659707" y="3367753"/>
            <a:ext cx="103368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4. 개발환경 및 작업일정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456" name="Google Shape;456;p37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37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>
            <a:off x="7332400" y="2134775"/>
            <a:ext cx="3610500" cy="6891300"/>
          </a:xfrm>
          <a:prstGeom prst="roundRect">
            <a:avLst>
              <a:gd fmla="val 16667" name="adj"/>
            </a:avLst>
          </a:prstGeom>
          <a:solidFill>
            <a:srgbClr val="B9E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1713375" y="2134775"/>
            <a:ext cx="3610500" cy="6891300"/>
          </a:xfrm>
          <a:prstGeom prst="roundRect">
            <a:avLst>
              <a:gd fmla="val 16667" name="adj"/>
            </a:avLst>
          </a:prstGeom>
          <a:solidFill>
            <a:srgbClr val="7AB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2951425" y="2134775"/>
            <a:ext cx="3610500" cy="6891300"/>
          </a:xfrm>
          <a:prstGeom prst="roundRect">
            <a:avLst>
              <a:gd fmla="val 16667" name="adj"/>
            </a:avLst>
          </a:prstGeom>
          <a:solidFill>
            <a:srgbClr val="DFF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38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466" name="Google Shape;466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8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8" name="Google Shape;468;p38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p38"/>
          <p:cNvSpPr txBox="1"/>
          <p:nvPr/>
        </p:nvSpPr>
        <p:spPr>
          <a:xfrm>
            <a:off x="1317490" y="341190"/>
            <a:ext cx="70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및 작업일정 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개발환경과 기술스택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746809" y="317477"/>
            <a:ext cx="447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4343400" y="2721575"/>
            <a:ext cx="863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8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8712200" y="2721575"/>
            <a:ext cx="863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8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3093700" y="2721575"/>
            <a:ext cx="8509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6975" y="4868725"/>
            <a:ext cx="7747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7125" y="631265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6975" y="63444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0200" y="4648200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69400" y="457835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77200" y="5958775"/>
            <a:ext cx="7366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64650" y="6054025"/>
            <a:ext cx="9398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67125" y="48560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636200" y="46228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24525" y="461645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248325" y="5906250"/>
            <a:ext cx="1206500" cy="1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8"/>
          <p:cNvSpPr txBox="1"/>
          <p:nvPr/>
        </p:nvSpPr>
        <p:spPr>
          <a:xfrm>
            <a:off x="3302000" y="3788375"/>
            <a:ext cx="293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기획 및 설계</a:t>
            </a:r>
            <a:endParaRPr b="1" sz="24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6" name="Google Shape;486;p38"/>
          <p:cNvSpPr txBox="1"/>
          <p:nvPr/>
        </p:nvSpPr>
        <p:spPr>
          <a:xfrm>
            <a:off x="7670800" y="3788375"/>
            <a:ext cx="293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프론트엔드 개발</a:t>
            </a:r>
            <a:endParaRPr b="1" sz="24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38"/>
          <p:cNvSpPr txBox="1"/>
          <p:nvPr/>
        </p:nvSpPr>
        <p:spPr>
          <a:xfrm>
            <a:off x="12052300" y="3788375"/>
            <a:ext cx="293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백엔드 개발</a:t>
            </a:r>
            <a:endParaRPr b="1" sz="24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8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464225" y="7442206"/>
            <a:ext cx="774700" cy="76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731450" y="6054018"/>
            <a:ext cx="850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975600" y="7499350"/>
            <a:ext cx="939802" cy="93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39"/>
          <p:cNvCxnSpPr/>
          <p:nvPr/>
        </p:nvCxnSpPr>
        <p:spPr>
          <a:xfrm>
            <a:off x="-2539148" y="942926"/>
            <a:ext cx="2082714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8" name="Google Shape;498;p39"/>
          <p:cNvGrpSpPr/>
          <p:nvPr/>
        </p:nvGrpSpPr>
        <p:grpSpPr>
          <a:xfrm>
            <a:off x="1220873" y="5497396"/>
            <a:ext cx="3086100" cy="3086100"/>
            <a:chOff x="0" y="0"/>
            <a:chExt cx="812800" cy="812800"/>
          </a:xfrm>
        </p:grpSpPr>
        <p:sp>
          <p:nvSpPr>
            <p:cNvPr id="499" name="Google Shape;499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120504" y="2912008"/>
            <a:ext cx="1063818" cy="1063818"/>
            <a:chOff x="0" y="0"/>
            <a:chExt cx="812800" cy="812800"/>
          </a:xfrm>
        </p:grpSpPr>
        <p:sp>
          <p:nvSpPr>
            <p:cNvPr id="502" name="Google Shape;502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39"/>
          <p:cNvSpPr/>
          <p:nvPr/>
        </p:nvSpPr>
        <p:spPr>
          <a:xfrm>
            <a:off x="4374304" y="3037548"/>
            <a:ext cx="556218" cy="802939"/>
          </a:xfrm>
          <a:custGeom>
            <a:rect b="b" l="l" r="r" t="t"/>
            <a:pathLst>
              <a:path extrusionOk="0" h="802939" w="556218">
                <a:moveTo>
                  <a:pt x="0" y="0"/>
                </a:moveTo>
                <a:lnTo>
                  <a:pt x="556218" y="0"/>
                </a:lnTo>
                <a:lnTo>
                  <a:pt x="556218" y="802939"/>
                </a:lnTo>
                <a:lnTo>
                  <a:pt x="0" y="80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5" name="Google Shape;505;p39"/>
          <p:cNvGrpSpPr/>
          <p:nvPr/>
        </p:nvGrpSpPr>
        <p:grpSpPr>
          <a:xfrm>
            <a:off x="9429390" y="2912008"/>
            <a:ext cx="1063818" cy="1063818"/>
            <a:chOff x="0" y="0"/>
            <a:chExt cx="812800" cy="812800"/>
          </a:xfrm>
        </p:grpSpPr>
        <p:sp>
          <p:nvSpPr>
            <p:cNvPr id="506" name="Google Shape;506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39"/>
          <p:cNvSpPr/>
          <p:nvPr/>
        </p:nvSpPr>
        <p:spPr>
          <a:xfrm>
            <a:off x="9667205" y="3158170"/>
            <a:ext cx="608885" cy="561696"/>
          </a:xfrm>
          <a:custGeom>
            <a:rect b="b" l="l" r="r" t="t"/>
            <a:pathLst>
              <a:path extrusionOk="0" h="561696" w="608885">
                <a:moveTo>
                  <a:pt x="0" y="0"/>
                </a:moveTo>
                <a:lnTo>
                  <a:pt x="608885" y="0"/>
                </a:lnTo>
                <a:lnTo>
                  <a:pt x="608885" y="561696"/>
                </a:lnTo>
                <a:lnTo>
                  <a:pt x="0" y="561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9" name="Google Shape;509;p39"/>
          <p:cNvGrpSpPr/>
          <p:nvPr/>
        </p:nvGrpSpPr>
        <p:grpSpPr>
          <a:xfrm>
            <a:off x="14738277" y="2912008"/>
            <a:ext cx="1063818" cy="1063818"/>
            <a:chOff x="0" y="0"/>
            <a:chExt cx="812800" cy="812800"/>
          </a:xfrm>
        </p:grpSpPr>
        <p:sp>
          <p:nvSpPr>
            <p:cNvPr id="510" name="Google Shape;510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14076392" y="6389854"/>
            <a:ext cx="1063818" cy="1063818"/>
            <a:chOff x="0" y="0"/>
            <a:chExt cx="812800" cy="812800"/>
          </a:xfrm>
        </p:grpSpPr>
        <p:sp>
          <p:nvSpPr>
            <p:cNvPr id="513" name="Google Shape;513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39"/>
          <p:cNvGrpSpPr/>
          <p:nvPr/>
        </p:nvGrpSpPr>
        <p:grpSpPr>
          <a:xfrm>
            <a:off x="8485145" y="6389854"/>
            <a:ext cx="1063793" cy="1063793"/>
            <a:chOff x="0" y="0"/>
            <a:chExt cx="812800" cy="812800"/>
          </a:xfrm>
        </p:grpSpPr>
        <p:sp>
          <p:nvSpPr>
            <p:cNvPr id="516" name="Google Shape;516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2232014" y="6389854"/>
            <a:ext cx="1063818" cy="1063818"/>
            <a:chOff x="0" y="0"/>
            <a:chExt cx="812800" cy="812800"/>
          </a:xfrm>
        </p:grpSpPr>
        <p:sp>
          <p:nvSpPr>
            <p:cNvPr id="519" name="Google Shape;519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9"/>
          <p:cNvSpPr/>
          <p:nvPr/>
        </p:nvSpPr>
        <p:spPr>
          <a:xfrm>
            <a:off x="14267826" y="6609202"/>
            <a:ext cx="680950" cy="674760"/>
          </a:xfrm>
          <a:custGeom>
            <a:rect b="b" l="l" r="r" t="t"/>
            <a:pathLst>
              <a:path extrusionOk="0" h="674760" w="680950">
                <a:moveTo>
                  <a:pt x="0" y="0"/>
                </a:moveTo>
                <a:lnTo>
                  <a:pt x="680950" y="0"/>
                </a:lnTo>
                <a:lnTo>
                  <a:pt x="680950" y="674760"/>
                </a:lnTo>
                <a:lnTo>
                  <a:pt x="0" y="674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9"/>
          <p:cNvSpPr/>
          <p:nvPr/>
        </p:nvSpPr>
        <p:spPr>
          <a:xfrm>
            <a:off x="2359856" y="6510010"/>
            <a:ext cx="793551" cy="793551"/>
          </a:xfrm>
          <a:custGeom>
            <a:rect b="b" l="l" r="r" t="t"/>
            <a:pathLst>
              <a:path extrusionOk="0" h="793551" w="793551">
                <a:moveTo>
                  <a:pt x="0" y="0"/>
                </a:moveTo>
                <a:lnTo>
                  <a:pt x="793551" y="0"/>
                </a:lnTo>
                <a:lnTo>
                  <a:pt x="793551" y="793551"/>
                </a:lnTo>
                <a:lnTo>
                  <a:pt x="0" y="793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39"/>
          <p:cNvSpPr/>
          <p:nvPr/>
        </p:nvSpPr>
        <p:spPr>
          <a:xfrm rot="5400000">
            <a:off x="7188174" y="3364841"/>
            <a:ext cx="237365" cy="148353"/>
          </a:xfrm>
          <a:custGeom>
            <a:rect b="b" l="l" r="r" t="t"/>
            <a:pathLst>
              <a:path extrusionOk="0"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39"/>
          <p:cNvSpPr/>
          <p:nvPr/>
        </p:nvSpPr>
        <p:spPr>
          <a:xfrm rot="10800000">
            <a:off x="17195231" y="5033790"/>
            <a:ext cx="237365" cy="148353"/>
          </a:xfrm>
          <a:custGeom>
            <a:rect b="b" l="l" r="r" t="t"/>
            <a:pathLst>
              <a:path extrusionOk="0"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39"/>
          <p:cNvSpPr/>
          <p:nvPr/>
        </p:nvSpPr>
        <p:spPr>
          <a:xfrm rot="-5400000">
            <a:off x="11789712" y="6847587"/>
            <a:ext cx="237365" cy="148353"/>
          </a:xfrm>
          <a:custGeom>
            <a:rect b="b" l="l" r="r" t="t"/>
            <a:pathLst>
              <a:path extrusionOk="0"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39"/>
          <p:cNvSpPr txBox="1"/>
          <p:nvPr/>
        </p:nvSpPr>
        <p:spPr>
          <a:xfrm>
            <a:off x="3109413" y="4155425"/>
            <a:ext cx="30861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57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시장 조사 및 </a:t>
            </a:r>
            <a:r>
              <a:rPr lang="en-US" sz="2057">
                <a:latin typeface="Noto Sans KR"/>
                <a:ea typeface="Noto Sans KR"/>
                <a:cs typeface="Noto Sans KR"/>
                <a:sym typeface="Noto Sans KR"/>
              </a:rPr>
              <a:t>브랜드 기획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1376934" y="7631160"/>
            <a:ext cx="2759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7">
                <a:solidFill>
                  <a:srgbClr val="28212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발표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7637373" y="7631160"/>
            <a:ext cx="2759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7"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13228593" y="7650758"/>
            <a:ext cx="2759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7">
                <a:latin typeface="Noto Sans KR"/>
                <a:ea typeface="Noto Sans KR"/>
                <a:cs typeface="Noto Sans KR"/>
                <a:sym typeface="Noto Sans KR"/>
              </a:rPr>
              <a:t>화면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8581582" y="4155431"/>
            <a:ext cx="2759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7">
                <a:latin typeface="Noto Sans KR"/>
                <a:ea typeface="Noto Sans KR"/>
                <a:cs typeface="Noto Sans KR"/>
                <a:sym typeface="Noto Sans KR"/>
              </a:rPr>
              <a:t>기능 명세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1" name="Google Shape;531;p39"/>
          <p:cNvSpPr txBox="1"/>
          <p:nvPr/>
        </p:nvSpPr>
        <p:spPr>
          <a:xfrm>
            <a:off x="13890467" y="4155431"/>
            <a:ext cx="2759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7">
                <a:latin typeface="Noto Sans KR"/>
                <a:ea typeface="Noto Sans KR"/>
                <a:cs typeface="Noto Sans KR"/>
                <a:sym typeface="Noto Sans KR"/>
              </a:rPr>
              <a:t>기획 발표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2" name="Google Shape;532;p39"/>
          <p:cNvSpPr/>
          <p:nvPr/>
        </p:nvSpPr>
        <p:spPr>
          <a:xfrm rot="-5400000">
            <a:off x="5563817" y="6872405"/>
            <a:ext cx="237365" cy="148353"/>
          </a:xfrm>
          <a:custGeom>
            <a:rect b="b" l="l" r="r" t="t"/>
            <a:pathLst>
              <a:path extrusionOk="0" h="148353" w="237365">
                <a:moveTo>
                  <a:pt x="0" y="0"/>
                </a:moveTo>
                <a:lnTo>
                  <a:pt x="237365" y="0"/>
                </a:lnTo>
                <a:lnTo>
                  <a:pt x="237365" y="148354"/>
                </a:lnTo>
                <a:lnTo>
                  <a:pt x="0" y="148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39"/>
          <p:cNvSpPr txBox="1"/>
          <p:nvPr/>
        </p:nvSpPr>
        <p:spPr>
          <a:xfrm>
            <a:off x="3963825" y="2645397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11. 13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9272615" y="2645409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~ 11. 20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14581531" y="2645409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~ 11. 29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13919627" y="6075630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~ 12. 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8328416" y="6075630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~ 12. 26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2075277" y="6075630"/>
            <a:ext cx="1377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latin typeface="Montserrat"/>
                <a:ea typeface="Montserrat"/>
                <a:cs typeface="Montserrat"/>
                <a:sym typeface="Montserrat"/>
              </a:rPr>
              <a:t>12. 27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9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41" name="Google Shape;541;p39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542" name="Google Shape;542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9"/>
          <p:cNvSpPr txBox="1"/>
          <p:nvPr/>
        </p:nvSpPr>
        <p:spPr>
          <a:xfrm>
            <a:off x="1317490" y="341190"/>
            <a:ext cx="70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및 작업일정 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진행 일정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746809" y="317477"/>
            <a:ext cx="447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546" name="Google Shape;546;p39"/>
          <p:cNvSpPr/>
          <p:nvPr/>
        </p:nvSpPr>
        <p:spPr>
          <a:xfrm>
            <a:off x="8635828" y="6519023"/>
            <a:ext cx="762442" cy="775512"/>
          </a:xfrm>
          <a:custGeom>
            <a:rect b="b" l="l" r="r" t="t"/>
            <a:pathLst>
              <a:path extrusionOk="0" h="775512" w="762442">
                <a:moveTo>
                  <a:pt x="0" y="0"/>
                </a:moveTo>
                <a:lnTo>
                  <a:pt x="762442" y="0"/>
                </a:lnTo>
                <a:lnTo>
                  <a:pt x="762442" y="775512"/>
                </a:lnTo>
                <a:lnTo>
                  <a:pt x="0" y="775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39"/>
          <p:cNvSpPr/>
          <p:nvPr/>
        </p:nvSpPr>
        <p:spPr>
          <a:xfrm rot="-1084339">
            <a:off x="14868887" y="3137524"/>
            <a:ext cx="802560" cy="541654"/>
          </a:xfrm>
          <a:custGeom>
            <a:rect b="b" l="l" r="r" t="t"/>
            <a:pathLst>
              <a:path extrusionOk="0" h="542034" w="803122">
                <a:moveTo>
                  <a:pt x="0" y="0"/>
                </a:moveTo>
                <a:lnTo>
                  <a:pt x="803121" y="0"/>
                </a:lnTo>
                <a:lnTo>
                  <a:pt x="803121" y="542034"/>
                </a:lnTo>
                <a:lnTo>
                  <a:pt x="0" y="542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39"/>
          <p:cNvSpPr/>
          <p:nvPr/>
        </p:nvSpPr>
        <p:spPr>
          <a:xfrm rot="5400000">
            <a:off x="12530249" y="3364841"/>
            <a:ext cx="237365" cy="148353"/>
          </a:xfrm>
          <a:custGeom>
            <a:rect b="b" l="l" r="r" t="t"/>
            <a:pathLst>
              <a:path extrusionOk="0"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0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554" name="Google Shape;554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6" name="Google Shape;556;p40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40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5. UI 흐름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558" name="Google Shape;558;p40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40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565" name="Google Shape;56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1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  <p:sp>
        <p:nvSpPr>
          <p:cNvPr id="572" name="Google Shape;572;p41"/>
          <p:cNvSpPr txBox="1"/>
          <p:nvPr/>
        </p:nvSpPr>
        <p:spPr>
          <a:xfrm>
            <a:off x="1365253" y="1409575"/>
            <a:ext cx="15557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b="1" sz="4800"/>
          </a:p>
        </p:txBody>
      </p:sp>
      <p:sp>
        <p:nvSpPr>
          <p:cNvPr id="573" name="Google Shape;573;p41"/>
          <p:cNvSpPr/>
          <p:nvPr/>
        </p:nvSpPr>
        <p:spPr>
          <a:xfrm>
            <a:off x="7901206" y="2333278"/>
            <a:ext cx="2485566" cy="80017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1"/>
          <p:cNvSpPr/>
          <p:nvPr/>
        </p:nvSpPr>
        <p:spPr>
          <a:xfrm>
            <a:off x="8122402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5730989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3339576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마이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948163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12905240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15296653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1"/>
          <p:cNvSpPr/>
          <p:nvPr/>
        </p:nvSpPr>
        <p:spPr>
          <a:xfrm>
            <a:off x="10513816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 / 주문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948163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메뉴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948163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헤더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948163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로그인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948163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가입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948163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로그인/로그아웃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948163" y="914461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b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(채팅API)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3339576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정보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3339576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주문/배송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3339576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3339576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찜 리스트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5730989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730989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 / 필터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8122402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12905240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FAQ 목록조회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12905240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1:1 문의 목록조회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12905240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1"/>
          <p:cNvSpPr/>
          <p:nvPr/>
        </p:nvSpPr>
        <p:spPr>
          <a:xfrm>
            <a:off x="12905240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 / 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12905240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댓글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15296653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15296653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15296653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10513816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10513816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10513816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 결제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5" name="Google Shape;605;p41"/>
          <p:cNvCxnSpPr>
            <a:stCxn id="573" idx="2"/>
            <a:endCxn id="574" idx="0"/>
          </p:cNvCxnSpPr>
          <p:nvPr/>
        </p:nvCxnSpPr>
        <p:spPr>
          <a:xfrm>
            <a:off x="9143989" y="3133450"/>
            <a:ext cx="0" cy="541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06" name="Google Shape;606;p41"/>
          <p:cNvCxnSpPr>
            <a:stCxn id="574" idx="2"/>
            <a:endCxn id="593" idx="0"/>
          </p:cNvCxnSpPr>
          <p:nvPr/>
        </p:nvCxnSpPr>
        <p:spPr>
          <a:xfrm>
            <a:off x="9144001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07" name="Google Shape;607;p41"/>
          <p:cNvCxnSpPr>
            <a:stCxn id="573" idx="2"/>
            <a:endCxn id="575" idx="0"/>
          </p:cNvCxnSpPr>
          <p:nvPr/>
        </p:nvCxnSpPr>
        <p:spPr>
          <a:xfrm rot="5400000">
            <a:off x="7677739" y="2208400"/>
            <a:ext cx="541200" cy="2391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08" name="Google Shape;608;p41"/>
          <p:cNvCxnSpPr>
            <a:stCxn id="573" idx="2"/>
            <a:endCxn id="576" idx="0"/>
          </p:cNvCxnSpPr>
          <p:nvPr/>
        </p:nvCxnSpPr>
        <p:spPr>
          <a:xfrm rot="5400000">
            <a:off x="6481939" y="1012600"/>
            <a:ext cx="541200" cy="47829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09" name="Google Shape;609;p41"/>
          <p:cNvCxnSpPr>
            <a:stCxn id="573" idx="2"/>
            <a:endCxn id="577" idx="0"/>
          </p:cNvCxnSpPr>
          <p:nvPr/>
        </p:nvCxnSpPr>
        <p:spPr>
          <a:xfrm rot="5400000">
            <a:off x="5286289" y="-183050"/>
            <a:ext cx="541200" cy="7174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0" name="Google Shape;610;p41"/>
          <p:cNvCxnSpPr>
            <a:stCxn id="573" idx="2"/>
            <a:endCxn id="578" idx="0"/>
          </p:cNvCxnSpPr>
          <p:nvPr/>
        </p:nvCxnSpPr>
        <p:spPr>
          <a:xfrm flipH="1" rot="-5400000">
            <a:off x="11264839" y="1012600"/>
            <a:ext cx="541200" cy="478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1" name="Google Shape;611;p41"/>
          <p:cNvCxnSpPr>
            <a:stCxn id="573" idx="2"/>
            <a:endCxn id="579" idx="0"/>
          </p:cNvCxnSpPr>
          <p:nvPr/>
        </p:nvCxnSpPr>
        <p:spPr>
          <a:xfrm flipH="1" rot="-5400000">
            <a:off x="12460489" y="-183050"/>
            <a:ext cx="541200" cy="717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2" name="Google Shape;612;p41"/>
          <p:cNvCxnSpPr>
            <a:stCxn id="573" idx="2"/>
            <a:endCxn id="580" idx="0"/>
          </p:cNvCxnSpPr>
          <p:nvPr/>
        </p:nvCxnSpPr>
        <p:spPr>
          <a:xfrm flipH="1" rot="-5400000">
            <a:off x="10069039" y="2208400"/>
            <a:ext cx="541200" cy="239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3" name="Google Shape;613;p41"/>
          <p:cNvCxnSpPr>
            <a:stCxn id="577" idx="2"/>
            <a:endCxn id="581" idx="0"/>
          </p:cNvCxnSpPr>
          <p:nvPr/>
        </p:nvCxnSpPr>
        <p:spPr>
          <a:xfrm>
            <a:off x="1969762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4" name="Google Shape;614;p41"/>
          <p:cNvCxnSpPr>
            <a:stCxn id="581" idx="2"/>
            <a:endCxn id="582" idx="0"/>
          </p:cNvCxnSpPr>
          <p:nvPr/>
        </p:nvCxnSpPr>
        <p:spPr>
          <a:xfrm>
            <a:off x="1969762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5" name="Google Shape;615;p41"/>
          <p:cNvCxnSpPr>
            <a:stCxn id="582" idx="2"/>
            <a:endCxn id="583" idx="0"/>
          </p:cNvCxnSpPr>
          <p:nvPr/>
        </p:nvCxnSpPr>
        <p:spPr>
          <a:xfrm>
            <a:off x="1969762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6" name="Google Shape;616;p41"/>
          <p:cNvCxnSpPr>
            <a:stCxn id="583" idx="2"/>
            <a:endCxn id="584" idx="0"/>
          </p:cNvCxnSpPr>
          <p:nvPr/>
        </p:nvCxnSpPr>
        <p:spPr>
          <a:xfrm>
            <a:off x="1969762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7" name="Google Shape;617;p41"/>
          <p:cNvCxnSpPr>
            <a:stCxn id="584" idx="2"/>
            <a:endCxn id="585" idx="0"/>
          </p:cNvCxnSpPr>
          <p:nvPr/>
        </p:nvCxnSpPr>
        <p:spPr>
          <a:xfrm>
            <a:off x="1969762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8" name="Google Shape;618;p41"/>
          <p:cNvCxnSpPr>
            <a:stCxn id="585" idx="2"/>
            <a:endCxn id="586" idx="0"/>
          </p:cNvCxnSpPr>
          <p:nvPr/>
        </p:nvCxnSpPr>
        <p:spPr>
          <a:xfrm>
            <a:off x="1969762" y="8867342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9" name="Google Shape;619;p41"/>
          <p:cNvCxnSpPr>
            <a:stCxn id="576" idx="2"/>
            <a:endCxn id="587" idx="0"/>
          </p:cNvCxnSpPr>
          <p:nvPr/>
        </p:nvCxnSpPr>
        <p:spPr>
          <a:xfrm>
            <a:off x="4361175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41"/>
          <p:cNvCxnSpPr>
            <a:stCxn id="587" idx="2"/>
            <a:endCxn id="588" idx="0"/>
          </p:cNvCxnSpPr>
          <p:nvPr/>
        </p:nvCxnSpPr>
        <p:spPr>
          <a:xfrm>
            <a:off x="4361175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1" name="Google Shape;621;p41"/>
          <p:cNvCxnSpPr>
            <a:stCxn id="588" idx="2"/>
            <a:endCxn id="589" idx="0"/>
          </p:cNvCxnSpPr>
          <p:nvPr/>
        </p:nvCxnSpPr>
        <p:spPr>
          <a:xfrm>
            <a:off x="4361175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2" name="Google Shape;622;p41"/>
          <p:cNvCxnSpPr>
            <a:stCxn id="589" idx="2"/>
            <a:endCxn id="590" idx="0"/>
          </p:cNvCxnSpPr>
          <p:nvPr/>
        </p:nvCxnSpPr>
        <p:spPr>
          <a:xfrm>
            <a:off x="4361175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3" name="Google Shape;623;p41"/>
          <p:cNvCxnSpPr>
            <a:stCxn id="575" idx="2"/>
            <a:endCxn id="591" idx="0"/>
          </p:cNvCxnSpPr>
          <p:nvPr/>
        </p:nvCxnSpPr>
        <p:spPr>
          <a:xfrm>
            <a:off x="6752588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4" name="Google Shape;624;p41"/>
          <p:cNvCxnSpPr>
            <a:stCxn id="591" idx="2"/>
            <a:endCxn id="592" idx="0"/>
          </p:cNvCxnSpPr>
          <p:nvPr/>
        </p:nvCxnSpPr>
        <p:spPr>
          <a:xfrm>
            <a:off x="6752588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5" name="Google Shape;625;p41"/>
          <p:cNvCxnSpPr>
            <a:stCxn id="578" idx="2"/>
            <a:endCxn id="594" idx="0"/>
          </p:cNvCxnSpPr>
          <p:nvPr/>
        </p:nvCxnSpPr>
        <p:spPr>
          <a:xfrm>
            <a:off x="13926839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6" name="Google Shape;626;p41"/>
          <p:cNvCxnSpPr>
            <a:stCxn id="594" idx="2"/>
            <a:endCxn id="595" idx="0"/>
          </p:cNvCxnSpPr>
          <p:nvPr/>
        </p:nvCxnSpPr>
        <p:spPr>
          <a:xfrm>
            <a:off x="13926839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7" name="Google Shape;627;p41"/>
          <p:cNvCxnSpPr>
            <a:stCxn id="595" idx="2"/>
            <a:endCxn id="596" idx="0"/>
          </p:cNvCxnSpPr>
          <p:nvPr/>
        </p:nvCxnSpPr>
        <p:spPr>
          <a:xfrm>
            <a:off x="13926839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8" name="Google Shape;628;p41"/>
          <p:cNvCxnSpPr>
            <a:stCxn id="596" idx="2"/>
            <a:endCxn id="597" idx="0"/>
          </p:cNvCxnSpPr>
          <p:nvPr/>
        </p:nvCxnSpPr>
        <p:spPr>
          <a:xfrm>
            <a:off x="13926839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9" name="Google Shape;629;p41"/>
          <p:cNvCxnSpPr>
            <a:stCxn id="597" idx="2"/>
            <a:endCxn id="598" idx="0"/>
          </p:cNvCxnSpPr>
          <p:nvPr/>
        </p:nvCxnSpPr>
        <p:spPr>
          <a:xfrm>
            <a:off x="13926839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0" name="Google Shape;630;p41"/>
          <p:cNvCxnSpPr>
            <a:stCxn id="579" idx="2"/>
            <a:endCxn id="599" idx="0"/>
          </p:cNvCxnSpPr>
          <p:nvPr/>
        </p:nvCxnSpPr>
        <p:spPr>
          <a:xfrm>
            <a:off x="16318252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1" name="Google Shape;631;p41"/>
          <p:cNvCxnSpPr>
            <a:stCxn id="599" idx="2"/>
            <a:endCxn id="600" idx="0"/>
          </p:cNvCxnSpPr>
          <p:nvPr/>
        </p:nvCxnSpPr>
        <p:spPr>
          <a:xfrm>
            <a:off x="16318252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2" name="Google Shape;632;p41"/>
          <p:cNvCxnSpPr>
            <a:stCxn id="600" idx="2"/>
            <a:endCxn id="601" idx="0"/>
          </p:cNvCxnSpPr>
          <p:nvPr/>
        </p:nvCxnSpPr>
        <p:spPr>
          <a:xfrm>
            <a:off x="16318252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3" name="Google Shape;633;p41"/>
          <p:cNvCxnSpPr>
            <a:stCxn id="580" idx="2"/>
            <a:endCxn id="602" idx="0"/>
          </p:cNvCxnSpPr>
          <p:nvPr/>
        </p:nvCxnSpPr>
        <p:spPr>
          <a:xfrm>
            <a:off x="11535415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4" name="Google Shape;634;p41"/>
          <p:cNvCxnSpPr>
            <a:stCxn id="602" idx="2"/>
            <a:endCxn id="603" idx="0"/>
          </p:cNvCxnSpPr>
          <p:nvPr/>
        </p:nvCxnSpPr>
        <p:spPr>
          <a:xfrm>
            <a:off x="11535415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5" name="Google Shape;635;p41"/>
          <p:cNvCxnSpPr>
            <a:stCxn id="603" idx="2"/>
            <a:endCxn id="604" idx="0"/>
          </p:cNvCxnSpPr>
          <p:nvPr/>
        </p:nvCxnSpPr>
        <p:spPr>
          <a:xfrm>
            <a:off x="11535415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6" name="Google Shape;636;p41"/>
          <p:cNvSpPr/>
          <p:nvPr/>
        </p:nvSpPr>
        <p:spPr>
          <a:xfrm>
            <a:off x="3339576" y="8233016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문의 내역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p41"/>
          <p:cNvCxnSpPr>
            <a:endCxn id="636" idx="0"/>
          </p:cNvCxnSpPr>
          <p:nvPr/>
        </p:nvCxnSpPr>
        <p:spPr>
          <a:xfrm>
            <a:off x="4361175" y="7955816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8" name="Google Shape;638;p41"/>
          <p:cNvSpPr/>
          <p:nvPr/>
        </p:nvSpPr>
        <p:spPr>
          <a:xfrm>
            <a:off x="3339576" y="91445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내가 쓴 리뷰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41"/>
          <p:cNvCxnSpPr>
            <a:endCxn id="638" idx="0"/>
          </p:cNvCxnSpPr>
          <p:nvPr/>
        </p:nvCxnSpPr>
        <p:spPr>
          <a:xfrm>
            <a:off x="4361175" y="8867391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40" name="Google Shape;640;p41"/>
          <p:cNvSpPr/>
          <p:nvPr/>
        </p:nvSpPr>
        <p:spPr>
          <a:xfrm>
            <a:off x="5730989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1"/>
          <p:cNvSpPr/>
          <p:nvPr/>
        </p:nvSpPr>
        <p:spPr>
          <a:xfrm>
            <a:off x="5730989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찜/장바구니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5730989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41"/>
          <p:cNvCxnSpPr>
            <a:endCxn id="640" idx="0"/>
          </p:cNvCxnSpPr>
          <p:nvPr/>
        </p:nvCxnSpPr>
        <p:spPr>
          <a:xfrm>
            <a:off x="6752588" y="6132431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44" name="Google Shape;644;p41"/>
          <p:cNvCxnSpPr>
            <a:stCxn id="640" idx="2"/>
            <a:endCxn id="641" idx="0"/>
          </p:cNvCxnSpPr>
          <p:nvPr/>
        </p:nvCxnSpPr>
        <p:spPr>
          <a:xfrm>
            <a:off x="6752588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45" name="Google Shape;645;p41"/>
          <p:cNvCxnSpPr>
            <a:stCxn id="641" idx="2"/>
            <a:endCxn id="642" idx="0"/>
          </p:cNvCxnSpPr>
          <p:nvPr/>
        </p:nvCxnSpPr>
        <p:spPr>
          <a:xfrm>
            <a:off x="6752588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46" name="Google Shape;646;p41"/>
          <p:cNvSpPr/>
          <p:nvPr/>
        </p:nvSpPr>
        <p:spPr>
          <a:xfrm>
            <a:off x="5730989" y="9144625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/ 문의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7" name="Google Shape;647;p41"/>
          <p:cNvCxnSpPr>
            <a:endCxn id="646" idx="0"/>
          </p:cNvCxnSpPr>
          <p:nvPr/>
        </p:nvCxnSpPr>
        <p:spPr>
          <a:xfrm>
            <a:off x="6752588" y="886742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48" name="Google Shape;648;p41"/>
          <p:cNvSpPr/>
          <p:nvPr/>
        </p:nvSpPr>
        <p:spPr>
          <a:xfrm>
            <a:off x="10513816" y="7321356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 취소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41"/>
          <p:cNvCxnSpPr>
            <a:endCxn id="648" idx="0"/>
          </p:cNvCxnSpPr>
          <p:nvPr/>
        </p:nvCxnSpPr>
        <p:spPr>
          <a:xfrm>
            <a:off x="11535415" y="7044156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655" name="Google Shape;6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2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  <p:sp>
        <p:nvSpPr>
          <p:cNvPr id="662" name="Google Shape;662;p42"/>
          <p:cNvSpPr txBox="1"/>
          <p:nvPr/>
        </p:nvSpPr>
        <p:spPr>
          <a:xfrm>
            <a:off x="1041400" y="1365125"/>
            <a:ext cx="16218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b="1" sz="4800"/>
          </a:p>
        </p:txBody>
      </p:sp>
      <p:sp>
        <p:nvSpPr>
          <p:cNvPr id="663" name="Google Shape;663;p42"/>
          <p:cNvSpPr/>
          <p:nvPr/>
        </p:nvSpPr>
        <p:spPr>
          <a:xfrm>
            <a:off x="7880721" y="2282775"/>
            <a:ext cx="2539350" cy="84580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2"/>
          <p:cNvSpPr/>
          <p:nvPr/>
        </p:nvSpPr>
        <p:spPr>
          <a:xfrm>
            <a:off x="8106707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옵션 및 재고관리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2"/>
          <p:cNvSpPr/>
          <p:nvPr/>
        </p:nvSpPr>
        <p:spPr>
          <a:xfrm>
            <a:off x="5663513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2"/>
          <p:cNvSpPr/>
          <p:nvPr/>
        </p:nvSpPr>
        <p:spPr>
          <a:xfrm>
            <a:off x="3220319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42"/>
          <p:cNvSpPr/>
          <p:nvPr/>
        </p:nvSpPr>
        <p:spPr>
          <a:xfrm>
            <a:off x="777125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2"/>
          <p:cNvSpPr/>
          <p:nvPr/>
        </p:nvSpPr>
        <p:spPr>
          <a:xfrm>
            <a:off x="10549901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2"/>
          <p:cNvSpPr/>
          <p:nvPr/>
        </p:nvSpPr>
        <p:spPr>
          <a:xfrm>
            <a:off x="15436270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2"/>
          <p:cNvSpPr/>
          <p:nvPr/>
        </p:nvSpPr>
        <p:spPr>
          <a:xfrm>
            <a:off x="12993088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배송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2"/>
          <p:cNvSpPr/>
          <p:nvPr/>
        </p:nvSpPr>
        <p:spPr>
          <a:xfrm>
            <a:off x="777125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헤더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2"/>
          <p:cNvSpPr/>
          <p:nvPr/>
        </p:nvSpPr>
        <p:spPr>
          <a:xfrm>
            <a:off x="777125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통계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2"/>
          <p:cNvSpPr/>
          <p:nvPr/>
        </p:nvSpPr>
        <p:spPr>
          <a:xfrm>
            <a:off x="3220319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2"/>
          <p:cNvSpPr/>
          <p:nvPr/>
        </p:nvSpPr>
        <p:spPr>
          <a:xfrm>
            <a:off x="3220319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2"/>
          <p:cNvSpPr/>
          <p:nvPr/>
        </p:nvSpPr>
        <p:spPr>
          <a:xfrm>
            <a:off x="3220319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2"/>
          <p:cNvSpPr/>
          <p:nvPr/>
        </p:nvSpPr>
        <p:spPr>
          <a:xfrm>
            <a:off x="3220319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정보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2"/>
          <p:cNvSpPr/>
          <p:nvPr/>
        </p:nvSpPr>
        <p:spPr>
          <a:xfrm>
            <a:off x="5663513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5663513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8106707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8106707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2"/>
          <p:cNvSpPr/>
          <p:nvPr/>
        </p:nvSpPr>
        <p:spPr>
          <a:xfrm>
            <a:off x="8106707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2"/>
          <p:cNvSpPr/>
          <p:nvPr/>
        </p:nvSpPr>
        <p:spPr>
          <a:xfrm>
            <a:off x="8106707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재고 추가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2"/>
          <p:cNvSpPr/>
          <p:nvPr/>
        </p:nvSpPr>
        <p:spPr>
          <a:xfrm>
            <a:off x="10549901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2"/>
          <p:cNvSpPr/>
          <p:nvPr/>
        </p:nvSpPr>
        <p:spPr>
          <a:xfrm>
            <a:off x="10549901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2"/>
          <p:cNvSpPr/>
          <p:nvPr/>
        </p:nvSpPr>
        <p:spPr>
          <a:xfrm>
            <a:off x="10549901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15436270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2"/>
          <p:cNvSpPr/>
          <p:nvPr/>
        </p:nvSpPr>
        <p:spPr>
          <a:xfrm>
            <a:off x="15436270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15436270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2"/>
          <p:cNvSpPr/>
          <p:nvPr/>
        </p:nvSpPr>
        <p:spPr>
          <a:xfrm>
            <a:off x="15436270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 / 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2"/>
          <p:cNvSpPr/>
          <p:nvPr/>
        </p:nvSpPr>
        <p:spPr>
          <a:xfrm>
            <a:off x="12993088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2"/>
          <p:cNvSpPr/>
          <p:nvPr/>
        </p:nvSpPr>
        <p:spPr>
          <a:xfrm>
            <a:off x="12993088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2"/>
          <p:cNvSpPr/>
          <p:nvPr/>
        </p:nvSpPr>
        <p:spPr>
          <a:xfrm>
            <a:off x="12993088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배송상태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Google Shape;693;p42"/>
          <p:cNvCxnSpPr>
            <a:stCxn id="663" idx="2"/>
            <a:endCxn id="664" idx="0"/>
          </p:cNvCxnSpPr>
          <p:nvPr/>
        </p:nvCxnSpPr>
        <p:spPr>
          <a:xfrm>
            <a:off x="9150396" y="3128577"/>
            <a:ext cx="0" cy="572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4" name="Google Shape;694;p42"/>
          <p:cNvCxnSpPr>
            <a:stCxn id="664" idx="2"/>
            <a:endCxn id="679" idx="0"/>
          </p:cNvCxnSpPr>
          <p:nvPr/>
        </p:nvCxnSpPr>
        <p:spPr>
          <a:xfrm>
            <a:off x="9150419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5" name="Google Shape;695;p42"/>
          <p:cNvCxnSpPr>
            <a:stCxn id="679" idx="2"/>
            <a:endCxn id="680" idx="0"/>
          </p:cNvCxnSpPr>
          <p:nvPr/>
        </p:nvCxnSpPr>
        <p:spPr>
          <a:xfrm>
            <a:off x="9150419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6" name="Google Shape;696;p42"/>
          <p:cNvCxnSpPr>
            <a:stCxn id="680" idx="2"/>
            <a:endCxn id="681" idx="0"/>
          </p:cNvCxnSpPr>
          <p:nvPr/>
        </p:nvCxnSpPr>
        <p:spPr>
          <a:xfrm>
            <a:off x="9150419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7" name="Google Shape;697;p42"/>
          <p:cNvCxnSpPr>
            <a:stCxn id="681" idx="2"/>
            <a:endCxn id="682" idx="0"/>
          </p:cNvCxnSpPr>
          <p:nvPr/>
        </p:nvCxnSpPr>
        <p:spPr>
          <a:xfrm>
            <a:off x="9150419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8" name="Google Shape;698;p42"/>
          <p:cNvCxnSpPr>
            <a:stCxn id="663" idx="2"/>
            <a:endCxn id="665" idx="0"/>
          </p:cNvCxnSpPr>
          <p:nvPr/>
        </p:nvCxnSpPr>
        <p:spPr>
          <a:xfrm rot="5400000">
            <a:off x="7642746" y="2193027"/>
            <a:ext cx="572100" cy="2443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99" name="Google Shape;699;p42"/>
          <p:cNvCxnSpPr>
            <a:stCxn id="663" idx="2"/>
            <a:endCxn id="666" idx="0"/>
          </p:cNvCxnSpPr>
          <p:nvPr/>
        </p:nvCxnSpPr>
        <p:spPr>
          <a:xfrm rot="5400000">
            <a:off x="6421146" y="971427"/>
            <a:ext cx="572100" cy="4886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0" name="Google Shape;700;p42"/>
          <p:cNvCxnSpPr>
            <a:stCxn id="663" idx="2"/>
            <a:endCxn id="667" idx="0"/>
          </p:cNvCxnSpPr>
          <p:nvPr/>
        </p:nvCxnSpPr>
        <p:spPr>
          <a:xfrm rot="5400000">
            <a:off x="5199546" y="-250173"/>
            <a:ext cx="572100" cy="7329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1" name="Google Shape;701;p42"/>
          <p:cNvCxnSpPr>
            <a:stCxn id="663" idx="2"/>
            <a:endCxn id="668" idx="0"/>
          </p:cNvCxnSpPr>
          <p:nvPr/>
        </p:nvCxnSpPr>
        <p:spPr>
          <a:xfrm flipH="1" rot="-5400000">
            <a:off x="10085946" y="2193027"/>
            <a:ext cx="572100" cy="2443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2" name="Google Shape;702;p42"/>
          <p:cNvCxnSpPr>
            <a:stCxn id="663" idx="2"/>
            <a:endCxn id="669" idx="0"/>
          </p:cNvCxnSpPr>
          <p:nvPr/>
        </p:nvCxnSpPr>
        <p:spPr>
          <a:xfrm flipH="1" rot="-5400000">
            <a:off x="12529146" y="-250173"/>
            <a:ext cx="572100" cy="7329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3" name="Google Shape;703;p42"/>
          <p:cNvCxnSpPr>
            <a:stCxn id="663" idx="2"/>
            <a:endCxn id="670" idx="0"/>
          </p:cNvCxnSpPr>
          <p:nvPr/>
        </p:nvCxnSpPr>
        <p:spPr>
          <a:xfrm flipH="1" rot="-5400000">
            <a:off x="11307546" y="971427"/>
            <a:ext cx="572100" cy="4886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4" name="Google Shape;704;p42"/>
          <p:cNvCxnSpPr>
            <a:stCxn id="667" idx="2"/>
            <a:endCxn id="671" idx="0"/>
          </p:cNvCxnSpPr>
          <p:nvPr/>
        </p:nvCxnSpPr>
        <p:spPr>
          <a:xfrm>
            <a:off x="1820837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5" name="Google Shape;705;p42"/>
          <p:cNvCxnSpPr>
            <a:stCxn id="671" idx="2"/>
            <a:endCxn id="672" idx="0"/>
          </p:cNvCxnSpPr>
          <p:nvPr/>
        </p:nvCxnSpPr>
        <p:spPr>
          <a:xfrm>
            <a:off x="1820837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6" name="Google Shape;706;p42"/>
          <p:cNvCxnSpPr>
            <a:stCxn id="666" idx="2"/>
            <a:endCxn id="673" idx="0"/>
          </p:cNvCxnSpPr>
          <p:nvPr/>
        </p:nvCxnSpPr>
        <p:spPr>
          <a:xfrm>
            <a:off x="4264031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7" name="Google Shape;707;p42"/>
          <p:cNvCxnSpPr>
            <a:stCxn id="673" idx="2"/>
            <a:endCxn id="674" idx="0"/>
          </p:cNvCxnSpPr>
          <p:nvPr/>
        </p:nvCxnSpPr>
        <p:spPr>
          <a:xfrm>
            <a:off x="4264031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8" name="Google Shape;708;p42"/>
          <p:cNvCxnSpPr>
            <a:stCxn id="674" idx="2"/>
            <a:endCxn id="675" idx="0"/>
          </p:cNvCxnSpPr>
          <p:nvPr/>
        </p:nvCxnSpPr>
        <p:spPr>
          <a:xfrm>
            <a:off x="4264031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9" name="Google Shape;709;p42"/>
          <p:cNvCxnSpPr>
            <a:stCxn id="675" idx="2"/>
            <a:endCxn id="676" idx="0"/>
          </p:cNvCxnSpPr>
          <p:nvPr/>
        </p:nvCxnSpPr>
        <p:spPr>
          <a:xfrm>
            <a:off x="4264031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0" name="Google Shape;710;p42"/>
          <p:cNvCxnSpPr>
            <a:stCxn id="665" idx="2"/>
            <a:endCxn id="677" idx="0"/>
          </p:cNvCxnSpPr>
          <p:nvPr/>
        </p:nvCxnSpPr>
        <p:spPr>
          <a:xfrm>
            <a:off x="6707225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1" name="Google Shape;711;p42"/>
          <p:cNvCxnSpPr>
            <a:stCxn id="677" idx="2"/>
            <a:endCxn id="678" idx="0"/>
          </p:cNvCxnSpPr>
          <p:nvPr/>
        </p:nvCxnSpPr>
        <p:spPr>
          <a:xfrm>
            <a:off x="6707225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2" name="Google Shape;712;p42"/>
          <p:cNvCxnSpPr>
            <a:stCxn id="668" idx="2"/>
            <a:endCxn id="683" idx="0"/>
          </p:cNvCxnSpPr>
          <p:nvPr/>
        </p:nvCxnSpPr>
        <p:spPr>
          <a:xfrm>
            <a:off x="11593613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3" name="Google Shape;713;p42"/>
          <p:cNvCxnSpPr>
            <a:stCxn id="683" idx="2"/>
            <a:endCxn id="684" idx="0"/>
          </p:cNvCxnSpPr>
          <p:nvPr/>
        </p:nvCxnSpPr>
        <p:spPr>
          <a:xfrm>
            <a:off x="11593613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4" name="Google Shape;714;p42"/>
          <p:cNvCxnSpPr>
            <a:stCxn id="684" idx="2"/>
            <a:endCxn id="685" idx="0"/>
          </p:cNvCxnSpPr>
          <p:nvPr/>
        </p:nvCxnSpPr>
        <p:spPr>
          <a:xfrm>
            <a:off x="11593613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5" name="Google Shape;715;p42"/>
          <p:cNvCxnSpPr>
            <a:stCxn id="669" idx="2"/>
            <a:endCxn id="686" idx="0"/>
          </p:cNvCxnSpPr>
          <p:nvPr/>
        </p:nvCxnSpPr>
        <p:spPr>
          <a:xfrm>
            <a:off x="16479982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6" name="Google Shape;716;p42"/>
          <p:cNvCxnSpPr>
            <a:stCxn id="686" idx="2"/>
            <a:endCxn id="687" idx="0"/>
          </p:cNvCxnSpPr>
          <p:nvPr/>
        </p:nvCxnSpPr>
        <p:spPr>
          <a:xfrm>
            <a:off x="16479982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7" name="Google Shape;717;p42"/>
          <p:cNvCxnSpPr>
            <a:stCxn id="687" idx="2"/>
            <a:endCxn id="688" idx="0"/>
          </p:cNvCxnSpPr>
          <p:nvPr/>
        </p:nvCxnSpPr>
        <p:spPr>
          <a:xfrm>
            <a:off x="16479982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8" name="Google Shape;718;p42"/>
          <p:cNvCxnSpPr>
            <a:stCxn id="688" idx="2"/>
            <a:endCxn id="689" idx="0"/>
          </p:cNvCxnSpPr>
          <p:nvPr/>
        </p:nvCxnSpPr>
        <p:spPr>
          <a:xfrm>
            <a:off x="16479982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9" name="Google Shape;719;p42"/>
          <p:cNvCxnSpPr>
            <a:stCxn id="670" idx="2"/>
            <a:endCxn id="690" idx="0"/>
          </p:cNvCxnSpPr>
          <p:nvPr/>
        </p:nvCxnSpPr>
        <p:spPr>
          <a:xfrm>
            <a:off x="14036800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0" name="Google Shape;720;p42"/>
          <p:cNvCxnSpPr>
            <a:stCxn id="690" idx="2"/>
            <a:endCxn id="691" idx="0"/>
          </p:cNvCxnSpPr>
          <p:nvPr/>
        </p:nvCxnSpPr>
        <p:spPr>
          <a:xfrm>
            <a:off x="14036800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1" name="Google Shape;721;p42"/>
          <p:cNvCxnSpPr>
            <a:stCxn id="691" idx="2"/>
            <a:endCxn id="692" idx="0"/>
          </p:cNvCxnSpPr>
          <p:nvPr/>
        </p:nvCxnSpPr>
        <p:spPr>
          <a:xfrm>
            <a:off x="14036800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2" name="Google Shape;722;p42"/>
          <p:cNvSpPr/>
          <p:nvPr/>
        </p:nvSpPr>
        <p:spPr>
          <a:xfrm>
            <a:off x="5663513" y="6591733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등록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42"/>
          <p:cNvCxnSpPr>
            <a:stCxn id="678" idx="2"/>
            <a:endCxn id="722" idx="0"/>
          </p:cNvCxnSpPr>
          <p:nvPr/>
        </p:nvCxnSpPr>
        <p:spPr>
          <a:xfrm>
            <a:off x="6707225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4" name="Google Shape;724;p42"/>
          <p:cNvSpPr/>
          <p:nvPr/>
        </p:nvSpPr>
        <p:spPr>
          <a:xfrm>
            <a:off x="5663513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배너 등록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5" name="Google Shape;725;p42"/>
          <p:cNvCxnSpPr>
            <a:stCxn id="722" idx="2"/>
            <a:endCxn id="724" idx="0"/>
          </p:cNvCxnSpPr>
          <p:nvPr/>
        </p:nvCxnSpPr>
        <p:spPr>
          <a:xfrm>
            <a:off x="6707225" y="7262305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6" name="Google Shape;726;p42"/>
          <p:cNvSpPr/>
          <p:nvPr/>
        </p:nvSpPr>
        <p:spPr>
          <a:xfrm>
            <a:off x="3220319" y="8518735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탈퇴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42"/>
          <p:cNvCxnSpPr>
            <a:stCxn id="676" idx="2"/>
            <a:endCxn id="726" idx="0"/>
          </p:cNvCxnSpPr>
          <p:nvPr/>
        </p:nvCxnSpPr>
        <p:spPr>
          <a:xfrm>
            <a:off x="4264031" y="8225806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8" name="Google Shape;728;p42"/>
          <p:cNvSpPr/>
          <p:nvPr/>
        </p:nvSpPr>
        <p:spPr>
          <a:xfrm>
            <a:off x="5663513" y="851898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9" name="Google Shape;729;p42"/>
          <p:cNvCxnSpPr>
            <a:endCxn id="728" idx="0"/>
          </p:cNvCxnSpPr>
          <p:nvPr/>
        </p:nvCxnSpPr>
        <p:spPr>
          <a:xfrm>
            <a:off x="6707225" y="8226184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43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735" name="Google Shape;735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37" name="Google Shape;737;p43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43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사용자 UI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p43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6"/>
          <p:cNvCxnSpPr/>
          <p:nvPr/>
        </p:nvCxnSpPr>
        <p:spPr>
          <a:xfrm flipH="1" rot="10800000">
            <a:off x="9526327" y="3403871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3" name="Google Shape;183;p26"/>
          <p:cNvGrpSpPr/>
          <p:nvPr/>
        </p:nvGrpSpPr>
        <p:grpSpPr>
          <a:xfrm>
            <a:off x="10082182" y="3328814"/>
            <a:ext cx="558394" cy="558394"/>
            <a:chOff x="0" y="0"/>
            <a:chExt cx="812800" cy="812800"/>
          </a:xfrm>
        </p:grpSpPr>
        <p:sp>
          <p:nvSpPr>
            <p:cNvPr id="184" name="Google Shape;18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6"/>
          <p:cNvSpPr txBox="1"/>
          <p:nvPr/>
        </p:nvSpPr>
        <p:spPr>
          <a:xfrm>
            <a:off x="10237501" y="3265130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4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cxnSp>
        <p:nvCxnSpPr>
          <p:cNvPr id="187" name="Google Shape;187;p26"/>
          <p:cNvCxnSpPr/>
          <p:nvPr/>
        </p:nvCxnSpPr>
        <p:spPr>
          <a:xfrm flipH="1" rot="10800000">
            <a:off x="13677911" y="3460952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" name="Google Shape;188;p26"/>
          <p:cNvGrpSpPr/>
          <p:nvPr/>
        </p:nvGrpSpPr>
        <p:grpSpPr>
          <a:xfrm>
            <a:off x="14363216" y="3303810"/>
            <a:ext cx="558394" cy="558394"/>
            <a:chOff x="0" y="0"/>
            <a:chExt cx="812800" cy="812800"/>
          </a:xfrm>
        </p:grpSpPr>
        <p:sp>
          <p:nvSpPr>
            <p:cNvPr id="189" name="Google Shape;189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6"/>
          <p:cNvSpPr txBox="1"/>
          <p:nvPr/>
        </p:nvSpPr>
        <p:spPr>
          <a:xfrm>
            <a:off x="14468919" y="3237135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4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 flipH="1" rot="10800000">
            <a:off x="1224049" y="3518188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" name="Google Shape;193;p26"/>
          <p:cNvGrpSpPr/>
          <p:nvPr/>
        </p:nvGrpSpPr>
        <p:grpSpPr>
          <a:xfrm>
            <a:off x="1755227" y="3399417"/>
            <a:ext cx="558394" cy="558394"/>
            <a:chOff x="0" y="0"/>
            <a:chExt cx="812800" cy="812800"/>
          </a:xfrm>
        </p:grpSpPr>
        <p:sp>
          <p:nvSpPr>
            <p:cNvPr id="194" name="Google Shape;19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6"/>
          <p:cNvSpPr txBox="1"/>
          <p:nvPr/>
        </p:nvSpPr>
        <p:spPr>
          <a:xfrm>
            <a:off x="1943623" y="3332742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4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cxnSp>
        <p:nvCxnSpPr>
          <p:cNvPr id="197" name="Google Shape;197;p26"/>
          <p:cNvCxnSpPr/>
          <p:nvPr/>
        </p:nvCxnSpPr>
        <p:spPr>
          <a:xfrm flipH="1" rot="10800000">
            <a:off x="5375188" y="3444661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8" name="Google Shape;198;p26"/>
          <p:cNvGrpSpPr/>
          <p:nvPr/>
        </p:nvGrpSpPr>
        <p:grpSpPr>
          <a:xfrm>
            <a:off x="5945740" y="3328814"/>
            <a:ext cx="558394" cy="558394"/>
            <a:chOff x="0" y="0"/>
            <a:chExt cx="812800" cy="812800"/>
          </a:xfrm>
        </p:grpSpPr>
        <p:sp>
          <p:nvSpPr>
            <p:cNvPr id="199" name="Google Shape;199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6"/>
          <p:cNvSpPr txBox="1"/>
          <p:nvPr/>
        </p:nvSpPr>
        <p:spPr>
          <a:xfrm>
            <a:off x="6094762" y="3253870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4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1861423" y="4571929"/>
            <a:ext cx="26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개요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861425" y="5125225"/>
            <a:ext cx="31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비전 및 </a:t>
            </a: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1861423" y="5510957"/>
            <a:ext cx="343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벤치 마킹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5945740" y="4540045"/>
            <a:ext cx="32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설계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945740" y="5088049"/>
            <a:ext cx="299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USECASE DIAGRAM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5945740" y="5510957"/>
            <a:ext cx="238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9970043" y="4540045"/>
            <a:ext cx="32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세부기능 및 담당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9976473" y="5088049"/>
            <a:ext cx="424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일반회원 및 관리자 기능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9976473" y="5510957"/>
            <a:ext cx="336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각 기능 별 담당자 소개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4222977" y="4571923"/>
            <a:ext cx="360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 및 작업일정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4222977" y="5088049"/>
            <a:ext cx="28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개발환경과 기술스택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4222977" y="5510957"/>
            <a:ext cx="28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프로젝트 진행 일정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8943536" y="1090809"/>
            <a:ext cx="808655" cy="808655"/>
            <a:chOff x="0" y="0"/>
            <a:chExt cx="812800" cy="812800"/>
          </a:xfrm>
        </p:grpSpPr>
        <p:sp>
          <p:nvSpPr>
            <p:cNvPr id="215" name="Google Shape;215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26"/>
          <p:cNvSpPr txBox="1"/>
          <p:nvPr/>
        </p:nvSpPr>
        <p:spPr>
          <a:xfrm>
            <a:off x="7058507" y="1775609"/>
            <a:ext cx="493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394" u="none" cap="none" strike="noStrike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1861423" y="5896682"/>
            <a:ext cx="343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브랜딩 전략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9" name="Google Shape;219;p26"/>
          <p:cNvCxnSpPr/>
          <p:nvPr/>
        </p:nvCxnSpPr>
        <p:spPr>
          <a:xfrm flipH="1" rot="10800000">
            <a:off x="9526327" y="6638271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0" name="Google Shape;220;p26"/>
          <p:cNvGrpSpPr/>
          <p:nvPr/>
        </p:nvGrpSpPr>
        <p:grpSpPr>
          <a:xfrm>
            <a:off x="10082182" y="6563214"/>
            <a:ext cx="558394" cy="558394"/>
            <a:chOff x="0" y="0"/>
            <a:chExt cx="812800" cy="812800"/>
          </a:xfrm>
        </p:grpSpPr>
        <p:sp>
          <p:nvSpPr>
            <p:cNvPr id="221" name="Google Shape;221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10237501" y="6499530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/>
          </a:p>
        </p:txBody>
      </p:sp>
      <p:cxnSp>
        <p:nvCxnSpPr>
          <p:cNvPr id="224" name="Google Shape;224;p26"/>
          <p:cNvCxnSpPr/>
          <p:nvPr/>
        </p:nvCxnSpPr>
        <p:spPr>
          <a:xfrm flipH="1" rot="10800000">
            <a:off x="1224049" y="6752588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" name="Google Shape;225;p26"/>
          <p:cNvGrpSpPr/>
          <p:nvPr/>
        </p:nvGrpSpPr>
        <p:grpSpPr>
          <a:xfrm>
            <a:off x="1755227" y="6633817"/>
            <a:ext cx="558394" cy="558394"/>
            <a:chOff x="0" y="0"/>
            <a:chExt cx="812800" cy="812800"/>
          </a:xfrm>
        </p:grpSpPr>
        <p:sp>
          <p:nvSpPr>
            <p:cNvPr id="226" name="Google Shape;226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6"/>
          <p:cNvSpPr txBox="1"/>
          <p:nvPr/>
        </p:nvSpPr>
        <p:spPr>
          <a:xfrm>
            <a:off x="1943623" y="6567142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  <p:cxnSp>
        <p:nvCxnSpPr>
          <p:cNvPr id="229" name="Google Shape;229;p26"/>
          <p:cNvCxnSpPr/>
          <p:nvPr/>
        </p:nvCxnSpPr>
        <p:spPr>
          <a:xfrm flipH="1" rot="10800000">
            <a:off x="5375188" y="6679061"/>
            <a:ext cx="1620600" cy="162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" name="Google Shape;230;p26"/>
          <p:cNvGrpSpPr/>
          <p:nvPr/>
        </p:nvGrpSpPr>
        <p:grpSpPr>
          <a:xfrm>
            <a:off x="5945740" y="6563214"/>
            <a:ext cx="558394" cy="558394"/>
            <a:chOff x="0" y="0"/>
            <a:chExt cx="812800" cy="812800"/>
          </a:xfrm>
        </p:grpSpPr>
        <p:sp>
          <p:nvSpPr>
            <p:cNvPr id="231" name="Google Shape;231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6"/>
          <p:cNvSpPr txBox="1"/>
          <p:nvPr/>
        </p:nvSpPr>
        <p:spPr>
          <a:xfrm>
            <a:off x="6094762" y="6488270"/>
            <a:ext cx="181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1861423" y="7806329"/>
            <a:ext cx="26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UI 흐름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1861425" y="8359625"/>
            <a:ext cx="31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861423" y="8745357"/>
            <a:ext cx="343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945740" y="7774445"/>
            <a:ext cx="32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UI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5945740" y="8322449"/>
            <a:ext cx="2997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메인 페이지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마이 페이지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상품 페이지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장바구니 / 주문결제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고객센터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9970043" y="7774445"/>
            <a:ext cx="32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UI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9976473" y="8322449"/>
            <a:ext cx="4246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회원관리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상품관리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 KR"/>
                <a:ea typeface="Noto Sans KR"/>
                <a:cs typeface="Noto Sans KR"/>
                <a:sym typeface="Noto Sans KR"/>
              </a:rPr>
              <a:t>고객센터 관리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747" name="Google Shape;74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4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/>
          </a:p>
        </p:txBody>
      </p:sp>
      <p:sp>
        <p:nvSpPr>
          <p:cNvPr id="759" name="Google Shape;759;p44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65" name="Google Shape;7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66" name="Google Shape;76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메인 페이지</a:t>
            </a:r>
            <a:endParaRPr/>
          </a:p>
        </p:txBody>
      </p:sp>
      <p:sp>
        <p:nvSpPr>
          <p:cNvPr id="772" name="Google Shape;772;p45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전경 및 Main Content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3" name="Google Shape;773;p45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헤더: 이 후 설명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배너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해당 상품으로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베스트 상품 탭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최다 판매 제품 8종 상품 목록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신상품 탭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최신 판매 제품 8종 상품 목록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더보기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선택한 탭의 상품 전체 보기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이 달의 MD 추천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관리자 페이지에서 선정한 상품이 작은 배너와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포인트 문구와 함께 슬라이드 형식으로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위로가기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화면을 일정 범위 스크롤하면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1:1 문의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운영자에게 문의 팝업 출력(채팅 API)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74" name="Google Shape;77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6300" y="508000"/>
            <a:ext cx="6331401" cy="9288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45"/>
          <p:cNvSpPr/>
          <p:nvPr/>
        </p:nvSpPr>
        <p:spPr>
          <a:xfrm>
            <a:off x="1406300" y="4318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1406300" y="8988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2130250" y="2626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3251200" y="2626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5"/>
          <p:cNvSpPr/>
          <p:nvPr/>
        </p:nvSpPr>
        <p:spPr>
          <a:xfrm>
            <a:off x="3951800" y="69472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5"/>
          <p:cNvSpPr/>
          <p:nvPr/>
        </p:nvSpPr>
        <p:spPr>
          <a:xfrm>
            <a:off x="2188025" y="72797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5"/>
          <p:cNvSpPr/>
          <p:nvPr/>
        </p:nvSpPr>
        <p:spPr>
          <a:xfrm>
            <a:off x="7092150" y="908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45"/>
          <p:cNvSpPr/>
          <p:nvPr/>
        </p:nvSpPr>
        <p:spPr>
          <a:xfrm>
            <a:off x="7092150" y="9474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88" name="Google Shape;7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89" name="Google Shape;78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메인 페이지</a:t>
            </a:r>
            <a:endParaRPr/>
          </a:p>
        </p:txBody>
      </p:sp>
      <p:sp>
        <p:nvSpPr>
          <p:cNvPr id="795" name="Google Shape;795;p46"/>
          <p:cNvSpPr txBox="1"/>
          <p:nvPr/>
        </p:nvSpPr>
        <p:spPr>
          <a:xfrm>
            <a:off x="9486900" y="1485900"/>
            <a:ext cx="61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- Header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9943900" y="2104550"/>
            <a:ext cx="78741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기본 구성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브랜드로고, 메뉴버튼, 검색 / 로그인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스크롤 시 가독성을 위한 헤더 투명도 변경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검색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인풋 창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제품보기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마우스오버 시 카테고리별 제품보기 메뉴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로그인 후 버튼 변경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로그인 시 찜/장바구니/마이페이지/로그아웃 버튼으로 변경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모바일 화면 지원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반응형 디자인으로 모바일 화면에서도 대응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제품보기 버튼의 경우 모바일 화면에서만 마우스오버가 아닌 클릭으로 메뉴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97" name="Google Shape;79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438" y="4970924"/>
            <a:ext cx="3861450" cy="129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8" name="Google Shape;79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4462" y="4970925"/>
            <a:ext cx="3861450" cy="20932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9" name="Google Shape;79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5438" y="6369825"/>
            <a:ext cx="3703340" cy="308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0" name="Google Shape;80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263" y="1130188"/>
            <a:ext cx="7972425" cy="58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1" name="Google Shape;801;p46"/>
          <p:cNvSpPr/>
          <p:nvPr/>
        </p:nvSpPr>
        <p:spPr>
          <a:xfrm>
            <a:off x="682375" y="902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2" name="Google Shape;802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5575" y="1826063"/>
            <a:ext cx="7905750" cy="75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3" name="Google Shape;803;p46"/>
          <p:cNvSpPr/>
          <p:nvPr/>
        </p:nvSpPr>
        <p:spPr>
          <a:xfrm>
            <a:off x="1074050" y="17112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6"/>
          <p:cNvSpPr/>
          <p:nvPr/>
        </p:nvSpPr>
        <p:spPr>
          <a:xfrm>
            <a:off x="6207975" y="1711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6525" y="2693388"/>
            <a:ext cx="7943850" cy="200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6" name="Google Shape;806;p46"/>
          <p:cNvSpPr/>
          <p:nvPr/>
        </p:nvSpPr>
        <p:spPr>
          <a:xfrm>
            <a:off x="1339475" y="25761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6"/>
          <p:cNvSpPr/>
          <p:nvPr/>
        </p:nvSpPr>
        <p:spPr>
          <a:xfrm>
            <a:off x="6196900" y="25761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6"/>
          <p:cNvSpPr/>
          <p:nvPr/>
        </p:nvSpPr>
        <p:spPr>
          <a:xfrm>
            <a:off x="682375" y="48085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815" name="Google Shape;81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7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827" name="Google Shape;827;p47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75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33" name="Google Shape;8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34" name="Google Shape;8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4200" y="4443950"/>
            <a:ext cx="3062075" cy="39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  <p:sp>
        <p:nvSpPr>
          <p:cNvPr id="841" name="Google Shape;841;p4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842" name="Google Shape;842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8286" y="1802489"/>
            <a:ext cx="3905040" cy="637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74975" y="6735225"/>
            <a:ext cx="3818200" cy="13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8"/>
          <p:cNvSpPr txBox="1"/>
          <p:nvPr/>
        </p:nvSpPr>
        <p:spPr>
          <a:xfrm>
            <a:off x="10033000" y="3048000"/>
            <a:ext cx="6821100" cy="4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로그인/ 로그아웃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로그인 성공시 Session 에 loginUser로 정보 저장  , 실패 시 하단에 오류 문구 띄움 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 저장 체크시 쿠키에 저장해둠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카카오 로그인 API 활용하여 간편로그인 기능 구현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 기존에 카카오로 가입 이력 없으면, 필수정보, 선택정보 동의 받고 회원가입 진행 후 로그인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8"/>
          <p:cNvSpPr/>
          <p:nvPr/>
        </p:nvSpPr>
        <p:spPr>
          <a:xfrm>
            <a:off x="1931450" y="3252875"/>
            <a:ext cx="4097100" cy="197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1823625" y="4533000"/>
            <a:ext cx="1242600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8"/>
          <p:cNvSpPr/>
          <p:nvPr/>
        </p:nvSpPr>
        <p:spPr>
          <a:xfrm>
            <a:off x="1895400" y="7331950"/>
            <a:ext cx="3978000" cy="79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8"/>
          <p:cNvSpPr/>
          <p:nvPr/>
        </p:nvSpPr>
        <p:spPr>
          <a:xfrm>
            <a:off x="1598961" y="3071275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8"/>
          <p:cNvSpPr/>
          <p:nvPr/>
        </p:nvSpPr>
        <p:spPr>
          <a:xfrm>
            <a:off x="1356671" y="444394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1450155" y="689610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1" name="Google Shape;851;p48"/>
          <p:cNvCxnSpPr>
            <a:stCxn id="847" idx="3"/>
          </p:cNvCxnSpPr>
          <p:nvPr/>
        </p:nvCxnSpPr>
        <p:spPr>
          <a:xfrm flipH="1" rot="10800000">
            <a:off x="5873400" y="6868900"/>
            <a:ext cx="446100" cy="86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57" name="Google Shape;8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58" name="Google Shape;8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64" name="Google Shape;864;p49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약관동의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회원가입 진행하기 전 이용약관 및 개인정보 수집 관련 안내 및 동의 진행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사용자의 편의를 위해 전체선택 체크박스 클릭시 전부다 선택되게끔 구현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필수 동의 체크 안될 시 다음 으로 넘어가지 못하도록 막음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0487" y="2262890"/>
            <a:ext cx="8230313" cy="576121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9"/>
          <p:cNvSpPr/>
          <p:nvPr/>
        </p:nvSpPr>
        <p:spPr>
          <a:xfrm>
            <a:off x="609600" y="3098800"/>
            <a:ext cx="8044800" cy="41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9"/>
          <p:cNvSpPr/>
          <p:nvPr/>
        </p:nvSpPr>
        <p:spPr>
          <a:xfrm>
            <a:off x="3501592" y="7360075"/>
            <a:ext cx="2677800" cy="55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9"/>
          <p:cNvSpPr/>
          <p:nvPr/>
        </p:nvSpPr>
        <p:spPr>
          <a:xfrm>
            <a:off x="1370246" y="316338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5957896" y="75452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76" name="Google Shape;8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77" name="Google Shape;87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83" name="Google Shape;883;p50"/>
          <p:cNvSpPr txBox="1"/>
          <p:nvPr/>
        </p:nvSpPr>
        <p:spPr>
          <a:xfrm>
            <a:off x="9988600" y="2948000"/>
            <a:ext cx="7175400" cy="6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회원가입 / 회원정보 수정 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아이디, 비밀번호, 비밀번호확인 제약조건 체크 </a:t>
            </a:r>
            <a:endParaRPr sz="2200">
              <a:solidFill>
                <a:srgbClr val="717377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17377"/>
                </a:solidFill>
              </a:rPr>
              <a:t>만일 제약조건 어길 시 회원가입 버튼 비활성화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이메일 인증 기능 구현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별도의 인증테이블을 만들어 인증가능 시간도 설정함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임의의 6글자 코드를 메일로 발송 - 인증용 메일 html 형식은 별도의 외부파일로 만들어서 관리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다음지도API 활용하여 주소 검색 기능 구현 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필수 입력사항들이 입력이 다 되어야만 가입버튼이 활성화 되도록 기능 구현 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회원 수정 페이지의 경우 비밀번호 입력부분을 비밀번호 변경 버튼으로 대체함 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비밀번호 변경을 원할 시 변경 버튼을 누르면  토글효과로 현재 비밀번호와 새 비밀번호 입력창이 보여짐  이후 마찬가지로 제약조건 체크 후 수정 가능하게함  </a:t>
            </a:r>
            <a:endParaRPr sz="22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2973" y="1104900"/>
            <a:ext cx="6744405" cy="808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9273" y="7427843"/>
            <a:ext cx="1544968" cy="175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2592" y="5655026"/>
            <a:ext cx="1910794" cy="309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0"/>
          <p:cNvPicPr preferRelativeResize="0"/>
          <p:nvPr/>
        </p:nvPicPr>
        <p:blipFill rotWithShape="1">
          <a:blip r:embed="rId12">
            <a:alphaModFix/>
          </a:blip>
          <a:srcRect b="0" l="16134" r="12222" t="0"/>
          <a:stretch/>
        </p:blipFill>
        <p:spPr>
          <a:xfrm>
            <a:off x="4938989" y="3961657"/>
            <a:ext cx="3756960" cy="140562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50"/>
          <p:cNvSpPr/>
          <p:nvPr/>
        </p:nvSpPr>
        <p:spPr>
          <a:xfrm>
            <a:off x="1139100" y="2443800"/>
            <a:ext cx="3161400" cy="180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2546650" y="6819900"/>
            <a:ext cx="2340900" cy="15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50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50"/>
          <p:cNvSpPr/>
          <p:nvPr/>
        </p:nvSpPr>
        <p:spPr>
          <a:xfrm>
            <a:off x="2096496" y="486645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50"/>
          <p:cNvSpPr/>
          <p:nvPr/>
        </p:nvSpPr>
        <p:spPr>
          <a:xfrm>
            <a:off x="5018525" y="3847525"/>
            <a:ext cx="3161400" cy="15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50"/>
          <p:cNvSpPr/>
          <p:nvPr/>
        </p:nvSpPr>
        <p:spPr>
          <a:xfrm>
            <a:off x="2470450" y="4983925"/>
            <a:ext cx="2340900" cy="90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50"/>
          <p:cNvSpPr/>
          <p:nvPr/>
        </p:nvSpPr>
        <p:spPr>
          <a:xfrm>
            <a:off x="7071050" y="2165300"/>
            <a:ext cx="8802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50"/>
          <p:cNvSpPr/>
          <p:nvPr/>
        </p:nvSpPr>
        <p:spPr>
          <a:xfrm>
            <a:off x="1914946" y="71240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50"/>
          <p:cNvSpPr/>
          <p:nvPr/>
        </p:nvSpPr>
        <p:spPr>
          <a:xfrm>
            <a:off x="4810553" y="3695125"/>
            <a:ext cx="373800" cy="292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50"/>
          <p:cNvSpPr/>
          <p:nvPr/>
        </p:nvSpPr>
        <p:spPr>
          <a:xfrm>
            <a:off x="6763821" y="19767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8" name="Google Shape;898;p50"/>
          <p:cNvCxnSpPr/>
          <p:nvPr/>
        </p:nvCxnSpPr>
        <p:spPr>
          <a:xfrm>
            <a:off x="4240475" y="5662350"/>
            <a:ext cx="1497300" cy="6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5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05" name="Google Shape;90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06" name="Google Shape;90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12" name="Google Shape;912;p51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 가입 완료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회원가입이 정상적으로 처리 될 경우 보여지는 페이지 기본 필수 정보들을 보여줌 </a:t>
            </a:r>
            <a:endParaRPr sz="2600">
              <a:solidFill>
                <a:srgbClr val="717377"/>
              </a:solidFill>
            </a:endParaRPr>
          </a:p>
        </p:txBody>
      </p:sp>
      <p:pic>
        <p:nvPicPr>
          <p:cNvPr id="913" name="Google Shape;91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6322" y="2247900"/>
            <a:ext cx="7013526" cy="6243413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1"/>
          <p:cNvSpPr/>
          <p:nvPr/>
        </p:nvSpPr>
        <p:spPr>
          <a:xfrm>
            <a:off x="762000" y="3680350"/>
            <a:ext cx="7801800" cy="38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51"/>
          <p:cNvSpPr/>
          <p:nvPr/>
        </p:nvSpPr>
        <p:spPr>
          <a:xfrm>
            <a:off x="1078296" y="318605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5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23" name="Google Shape;92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2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929" name="Google Shape;929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90543" y="1567047"/>
            <a:ext cx="4511431" cy="306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64801" y="5358131"/>
            <a:ext cx="4762913" cy="3093988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52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아이디 찾기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가입시 인증했던 메일 주소와 이름을 대조하여 아이디 찾기 기능 구현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아이디가 없으면 없는 아이디라고 알림 띄움</a:t>
            </a:r>
            <a:endParaRPr sz="2600">
              <a:solidFill>
                <a:srgbClr val="717377"/>
              </a:solidFill>
            </a:endParaRPr>
          </a:p>
          <a:p>
            <a:pPr indent="0" lvl="0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아이디가 있다면  보여준 후 비밀번호 찾기페이지 나 로그인 페이지 로 이동 할 수 있게 버튼설정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2"/>
          <p:cNvSpPr/>
          <p:nvPr/>
        </p:nvSpPr>
        <p:spPr>
          <a:xfrm>
            <a:off x="2117550" y="2049500"/>
            <a:ext cx="4810200" cy="25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52"/>
          <p:cNvSpPr/>
          <p:nvPr/>
        </p:nvSpPr>
        <p:spPr>
          <a:xfrm>
            <a:off x="2481480" y="5904900"/>
            <a:ext cx="4394700" cy="25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52"/>
          <p:cNvSpPr/>
          <p:nvPr/>
        </p:nvSpPr>
        <p:spPr>
          <a:xfrm>
            <a:off x="1795496" y="184243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52"/>
          <p:cNvSpPr/>
          <p:nvPr/>
        </p:nvSpPr>
        <p:spPr>
          <a:xfrm>
            <a:off x="2164796" y="555583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5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42" name="Google Shape;94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43" name="Google Shape;94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9458" y="2581856"/>
            <a:ext cx="3452234" cy="295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4666" y="2549618"/>
            <a:ext cx="3717103" cy="263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5710" y="5496828"/>
            <a:ext cx="4275190" cy="3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52" name="Google Shape;952;p53"/>
          <p:cNvSpPr txBox="1"/>
          <p:nvPr/>
        </p:nvSpPr>
        <p:spPr>
          <a:xfrm>
            <a:off x="10033000" y="3098800"/>
            <a:ext cx="7175400" cy="4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 찾기 페이지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 이름 가입시 등록한 메일 3가지를 입력후 대조하여 비밀번호 찾기 진행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한번 더 본인인증을 진행하여 보완 강화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lphaLcPeriod"/>
            </a:pPr>
            <a:r>
              <a:rPr lang="en-US" sz="2600">
                <a:solidFill>
                  <a:srgbClr val="717377"/>
                </a:solidFill>
              </a:rPr>
              <a:t>가입때와 동일한 로직으로 이메일 인증 진행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복호화가 불가능한 비밀번호이므로 새 비밀번호 설정하는 로직 진행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마찬가지로 제약조건 체크 후 비밀번호 변경함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3"/>
          <p:cNvSpPr/>
          <p:nvPr/>
        </p:nvSpPr>
        <p:spPr>
          <a:xfrm>
            <a:off x="891250" y="2549625"/>
            <a:ext cx="3452400" cy="315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53"/>
          <p:cNvSpPr/>
          <p:nvPr/>
        </p:nvSpPr>
        <p:spPr>
          <a:xfrm>
            <a:off x="6434302" y="3837725"/>
            <a:ext cx="794400" cy="30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53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53"/>
          <p:cNvSpPr/>
          <p:nvPr/>
        </p:nvSpPr>
        <p:spPr>
          <a:xfrm>
            <a:off x="4506496" y="28194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53"/>
          <p:cNvSpPr/>
          <p:nvPr/>
        </p:nvSpPr>
        <p:spPr>
          <a:xfrm>
            <a:off x="4548850" y="3098800"/>
            <a:ext cx="3452400" cy="23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53"/>
          <p:cNvSpPr/>
          <p:nvPr/>
        </p:nvSpPr>
        <p:spPr>
          <a:xfrm>
            <a:off x="2730050" y="6116500"/>
            <a:ext cx="3452400" cy="23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53"/>
          <p:cNvSpPr/>
          <p:nvPr/>
        </p:nvSpPr>
        <p:spPr>
          <a:xfrm>
            <a:off x="2449096" y="59436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5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7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246" name="Google Shape;246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8" name="Google Shape;248;p27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27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브랜드 개요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7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66" name="Google Shape;9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67" name="Google Shape;96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73" name="Google Shape;973;p54"/>
          <p:cNvSpPr txBox="1"/>
          <p:nvPr/>
        </p:nvSpPr>
        <p:spPr>
          <a:xfrm>
            <a:off x="10033000" y="3098800"/>
            <a:ext cx="7175400" cy="3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 탈퇴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회원 탈퇴 진행 전 한번 더 본인이 맞는지 비밀번호 확인 후 탈퇴 진행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만일 비밀번호가 다를 경우 알림 띄우고 탈퇴 기능 막음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탈퇴 완료 시 보여지는 페이지 </a:t>
            </a:r>
            <a:br>
              <a:rPr lang="en-US" sz="2600">
                <a:solidFill>
                  <a:srgbClr val="717377"/>
                </a:solidFill>
              </a:rPr>
            </a:br>
            <a:r>
              <a:rPr lang="en-US" sz="2600">
                <a:solidFill>
                  <a:srgbClr val="717377"/>
                </a:solidFill>
              </a:rPr>
              <a:t>  탈퇴 로직과 더불어 기존에 세션에 저장해둔 loginUser 정보도 만료함 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5055" y="2322546"/>
            <a:ext cx="3558848" cy="378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6677" y="3622749"/>
            <a:ext cx="3558848" cy="3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54"/>
          <p:cNvSpPr/>
          <p:nvPr/>
        </p:nvSpPr>
        <p:spPr>
          <a:xfrm>
            <a:off x="762000" y="3467100"/>
            <a:ext cx="3920100" cy="350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54"/>
          <p:cNvSpPr/>
          <p:nvPr/>
        </p:nvSpPr>
        <p:spPr>
          <a:xfrm>
            <a:off x="4929850" y="3885000"/>
            <a:ext cx="3619500" cy="28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54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54"/>
          <p:cNvSpPr/>
          <p:nvPr/>
        </p:nvSpPr>
        <p:spPr>
          <a:xfrm>
            <a:off x="5032746" y="35166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5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86" name="Google Shape;9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87" name="Google Shape;98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345" y="1650812"/>
            <a:ext cx="8039310" cy="69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5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94" name="Google Shape;994;p55"/>
          <p:cNvSpPr txBox="1"/>
          <p:nvPr/>
        </p:nvSpPr>
        <p:spPr>
          <a:xfrm>
            <a:off x="10033000" y="2700125"/>
            <a:ext cx="7175400" cy="6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회원의 등급, 적립금, 현재 들어가 있는 장바구니 상품 갯수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[i] 버튼 클릭시 회원등급 관련 정보 모달창으로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좌측에 관련 목록 메뉴바로 띄움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/ 배송 상태도 단계별로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더보기 클릭시 전체 목록 조회페이지로 이동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찜한 상품 최신순 4개만 골라서 띄움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하트 버튼 누르면 찜 해제 기능 구현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더보기 클릭 시 내 찜 목록 페이지로 이동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1:1 문의내역 과 상품 Q&amp;A 내역 최신 4개 목록 띄워서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더보기 클릭 시 해당 고객센터 페이지로 이동함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55"/>
          <p:cNvSpPr/>
          <p:nvPr/>
        </p:nvSpPr>
        <p:spPr>
          <a:xfrm>
            <a:off x="489300" y="1447800"/>
            <a:ext cx="1650600" cy="372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55"/>
          <p:cNvSpPr/>
          <p:nvPr/>
        </p:nvSpPr>
        <p:spPr>
          <a:xfrm>
            <a:off x="2634457" y="3159671"/>
            <a:ext cx="5871600" cy="116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55"/>
          <p:cNvSpPr/>
          <p:nvPr/>
        </p:nvSpPr>
        <p:spPr>
          <a:xfrm>
            <a:off x="2466887" y="1584600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55"/>
          <p:cNvSpPr/>
          <p:nvPr/>
        </p:nvSpPr>
        <p:spPr>
          <a:xfrm>
            <a:off x="643446" y="12045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6175" y="1904925"/>
            <a:ext cx="5573751" cy="9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5"/>
          <p:cNvSpPr/>
          <p:nvPr/>
        </p:nvSpPr>
        <p:spPr>
          <a:xfrm>
            <a:off x="2634450" y="4378879"/>
            <a:ext cx="5957700" cy="24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55"/>
          <p:cNvSpPr/>
          <p:nvPr/>
        </p:nvSpPr>
        <p:spPr>
          <a:xfrm>
            <a:off x="2634450" y="6893476"/>
            <a:ext cx="5957700" cy="188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55"/>
          <p:cNvSpPr/>
          <p:nvPr/>
        </p:nvSpPr>
        <p:spPr>
          <a:xfrm>
            <a:off x="2319846" y="31095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55"/>
          <p:cNvSpPr/>
          <p:nvPr/>
        </p:nvSpPr>
        <p:spPr>
          <a:xfrm>
            <a:off x="2319846" y="44811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55"/>
          <p:cNvSpPr/>
          <p:nvPr/>
        </p:nvSpPr>
        <p:spPr>
          <a:xfrm>
            <a:off x="2243646" y="68433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5" name="Google Shape;1005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7935" y="537524"/>
            <a:ext cx="1798701" cy="131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06" name="Google Shape;1006;p55"/>
          <p:cNvCxnSpPr>
            <a:stCxn id="999" idx="0"/>
          </p:cNvCxnSpPr>
          <p:nvPr/>
        </p:nvCxnSpPr>
        <p:spPr>
          <a:xfrm rot="10800000">
            <a:off x="5317650" y="1612125"/>
            <a:ext cx="305400" cy="29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55"/>
          <p:cNvSpPr/>
          <p:nvPr/>
        </p:nvSpPr>
        <p:spPr>
          <a:xfrm>
            <a:off x="3158046" y="7473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5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6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021" name="Google Shape;1021;p56"/>
          <p:cNvGrpSpPr/>
          <p:nvPr/>
        </p:nvGrpSpPr>
        <p:grpSpPr>
          <a:xfrm>
            <a:off x="1007564" y="774700"/>
            <a:ext cx="6988712" cy="8831438"/>
            <a:chOff x="1007564" y="774700"/>
            <a:chExt cx="6988712" cy="8831438"/>
          </a:xfrm>
        </p:grpSpPr>
        <p:grpSp>
          <p:nvGrpSpPr>
            <p:cNvPr id="1022" name="Google Shape;1022;p56"/>
            <p:cNvGrpSpPr/>
            <p:nvPr/>
          </p:nvGrpSpPr>
          <p:grpSpPr>
            <a:xfrm>
              <a:off x="1007564" y="774700"/>
              <a:ext cx="6988712" cy="8831438"/>
              <a:chOff x="1063088" y="858874"/>
              <a:chExt cx="6988712" cy="8831438"/>
            </a:xfrm>
          </p:grpSpPr>
          <p:pic>
            <p:nvPicPr>
              <p:cNvPr id="1023" name="Google Shape;1023;p5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63088" y="858874"/>
                <a:ext cx="6988712" cy="8831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4" name="Google Shape;1024;p5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371600" y="7223226"/>
                <a:ext cx="6451598" cy="1577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5" name="Google Shape;1025;p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69319" y="3746649"/>
              <a:ext cx="1110078" cy="19749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6" name="Google Shape;1026;p56"/>
          <p:cNvSpPr txBox="1"/>
          <p:nvPr/>
        </p:nvSpPr>
        <p:spPr>
          <a:xfrm>
            <a:off x="10033000" y="3098800"/>
            <a:ext cx="7175400" cy="6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/배송 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기간별로도 조회 가능하고 특정 기간 설정해서도 조회 가능하게 기능구현 </a:t>
            </a:r>
            <a:endParaRPr/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기간에 해당하는 목록들 조회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lphaLcPeriod"/>
            </a:pPr>
            <a:r>
              <a:rPr lang="en-US" sz="2600">
                <a:solidFill>
                  <a:srgbClr val="717377"/>
                </a:solidFill>
              </a:rPr>
              <a:t>배송 완료된 상품 중 리뷰 작성 가능한 상품은 리뷰 작성 버튼 활성화 됨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상세보기 클릭 시 해당 건의 상세페이지로 이동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배송상태에 따라  필터링 기능 구현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환불/ 취소된 상품은 구분하기 쉽게 취소일도 표시되고 글씨를 연하게 처리함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조회 기간에 맞춰서 페이징처리도 같이 함 </a:t>
            </a:r>
            <a:endParaRPr sz="2600">
              <a:solidFill>
                <a:srgbClr val="717377"/>
              </a:solidFill>
            </a:endParaRPr>
          </a:p>
        </p:txBody>
      </p:sp>
      <p:sp>
        <p:nvSpPr>
          <p:cNvPr id="1027" name="Google Shape;1027;p56"/>
          <p:cNvSpPr/>
          <p:nvPr/>
        </p:nvSpPr>
        <p:spPr>
          <a:xfrm>
            <a:off x="1234905" y="2552976"/>
            <a:ext cx="6761400" cy="10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9925" y="6491288"/>
            <a:ext cx="5905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/>
          <p:nvPr/>
        </p:nvSpPr>
        <p:spPr>
          <a:xfrm>
            <a:off x="930125" y="3606250"/>
            <a:ext cx="7737600" cy="540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56"/>
          <p:cNvSpPr/>
          <p:nvPr/>
        </p:nvSpPr>
        <p:spPr>
          <a:xfrm>
            <a:off x="1178625" y="6972300"/>
            <a:ext cx="6817800" cy="18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6"/>
          <p:cNvSpPr/>
          <p:nvPr/>
        </p:nvSpPr>
        <p:spPr>
          <a:xfrm>
            <a:off x="1295400" y="4533900"/>
            <a:ext cx="7800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56"/>
          <p:cNvSpPr/>
          <p:nvPr/>
        </p:nvSpPr>
        <p:spPr>
          <a:xfrm>
            <a:off x="875291" y="235888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56"/>
          <p:cNvSpPr/>
          <p:nvPr/>
        </p:nvSpPr>
        <p:spPr>
          <a:xfrm>
            <a:off x="1117449" y="471390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56"/>
          <p:cNvSpPr/>
          <p:nvPr/>
        </p:nvSpPr>
        <p:spPr>
          <a:xfrm>
            <a:off x="6209750" y="381655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56"/>
          <p:cNvSpPr/>
          <p:nvPr/>
        </p:nvSpPr>
        <p:spPr>
          <a:xfrm>
            <a:off x="6629400" y="3771900"/>
            <a:ext cx="1067100" cy="194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6"/>
          <p:cNvSpPr/>
          <p:nvPr/>
        </p:nvSpPr>
        <p:spPr>
          <a:xfrm>
            <a:off x="1256750" y="655975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6"/>
          <p:cNvSpPr/>
          <p:nvPr/>
        </p:nvSpPr>
        <p:spPr>
          <a:xfrm>
            <a:off x="3583400" y="9059700"/>
            <a:ext cx="20898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56"/>
          <p:cNvSpPr/>
          <p:nvPr/>
        </p:nvSpPr>
        <p:spPr>
          <a:xfrm>
            <a:off x="3093925" y="90702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9925" y="5805488"/>
            <a:ext cx="5905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6"/>
          <p:cNvSpPr/>
          <p:nvPr/>
        </p:nvSpPr>
        <p:spPr>
          <a:xfrm>
            <a:off x="6621243" y="595988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56"/>
          <p:cNvSpPr/>
          <p:nvPr/>
        </p:nvSpPr>
        <p:spPr>
          <a:xfrm>
            <a:off x="6995050" y="5884150"/>
            <a:ext cx="7014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429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48" name="Google Shape;10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49" name="Google Shape;104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7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55" name="Google Shape;1055;p57"/>
          <p:cNvSpPr txBox="1"/>
          <p:nvPr/>
        </p:nvSpPr>
        <p:spPr>
          <a:xfrm>
            <a:off x="10033000" y="3098800"/>
            <a:ext cx="7175400" cy="5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내역 상세페이지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해당 주문번호에 맞는 구매내역 상세 조회해옴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하단에 결제정보도 같이 보여줌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취소/ 환불 된 주문건 같은 경우 환불정보도 같이 추가로 보여줌 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57"/>
          <p:cNvGrpSpPr/>
          <p:nvPr/>
        </p:nvGrpSpPr>
        <p:grpSpPr>
          <a:xfrm>
            <a:off x="1358103" y="1054082"/>
            <a:ext cx="6562108" cy="7848516"/>
            <a:chOff x="905414" y="1104900"/>
            <a:chExt cx="4017453" cy="5183960"/>
          </a:xfrm>
        </p:grpSpPr>
        <p:pic>
          <p:nvPicPr>
            <p:cNvPr id="1057" name="Google Shape;1057;p57"/>
            <p:cNvPicPr preferRelativeResize="0"/>
            <p:nvPr/>
          </p:nvPicPr>
          <p:blipFill rotWithShape="1">
            <a:blip r:embed="rId9">
              <a:alphaModFix/>
            </a:blip>
            <a:srcRect b="23989" l="0" r="0" t="0"/>
            <a:stretch/>
          </p:blipFill>
          <p:spPr>
            <a:xfrm>
              <a:off x="905414" y="1104900"/>
              <a:ext cx="4008467" cy="4616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57"/>
            <p:cNvPicPr preferRelativeResize="0"/>
            <p:nvPr/>
          </p:nvPicPr>
          <p:blipFill rotWithShape="1">
            <a:blip r:embed="rId9">
              <a:alphaModFix/>
            </a:blip>
            <a:srcRect b="0" l="0" r="0" t="49776"/>
            <a:stretch/>
          </p:blipFill>
          <p:spPr>
            <a:xfrm>
              <a:off x="914400" y="3238500"/>
              <a:ext cx="4008467" cy="3050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9" name="Google Shape;1059;p57"/>
          <p:cNvSpPr/>
          <p:nvPr/>
        </p:nvSpPr>
        <p:spPr>
          <a:xfrm>
            <a:off x="1289904" y="1391230"/>
            <a:ext cx="6882300" cy="361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7"/>
          <p:cNvSpPr/>
          <p:nvPr/>
        </p:nvSpPr>
        <p:spPr>
          <a:xfrm>
            <a:off x="1358098" y="5054950"/>
            <a:ext cx="6426300" cy="172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57"/>
          <p:cNvSpPr/>
          <p:nvPr/>
        </p:nvSpPr>
        <p:spPr>
          <a:xfrm>
            <a:off x="1358108" y="6863375"/>
            <a:ext cx="6562200" cy="186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7"/>
          <p:cNvSpPr/>
          <p:nvPr/>
        </p:nvSpPr>
        <p:spPr>
          <a:xfrm>
            <a:off x="988791" y="139123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7"/>
          <p:cNvSpPr/>
          <p:nvPr/>
        </p:nvSpPr>
        <p:spPr>
          <a:xfrm>
            <a:off x="816068" y="5158411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7"/>
          <p:cNvSpPr/>
          <p:nvPr/>
        </p:nvSpPr>
        <p:spPr>
          <a:xfrm>
            <a:off x="867874" y="731068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3400" y="485675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5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078" name="Google Shape;1078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723" y="660400"/>
            <a:ext cx="7218121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8"/>
          <p:cNvSpPr txBox="1"/>
          <p:nvPr/>
        </p:nvSpPr>
        <p:spPr>
          <a:xfrm>
            <a:off x="10033000" y="3098800"/>
            <a:ext cx="7175400" cy="3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찜한 상품들 목록 조회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장바구니 버튼 클릭 시 모달창으로 해당 상품에 대한 옵션 선택 후 장바구니 담는 기능 구현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삭제 버튼 클릭 시 찜 해제 기능 구현 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전체 삭제 버튼 클릭 시 조회된 모든 찜 상품들 한번에  찜 해제함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찜한 상품들 갯수도 같이 보여줌 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페이징 처리도 같이 함 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8"/>
          <p:cNvSpPr/>
          <p:nvPr/>
        </p:nvSpPr>
        <p:spPr>
          <a:xfrm>
            <a:off x="565701" y="1274100"/>
            <a:ext cx="7578600" cy="465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58"/>
          <p:cNvSpPr/>
          <p:nvPr/>
        </p:nvSpPr>
        <p:spPr>
          <a:xfrm>
            <a:off x="6270091" y="24087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8"/>
          <p:cNvSpPr/>
          <p:nvPr/>
        </p:nvSpPr>
        <p:spPr>
          <a:xfrm>
            <a:off x="5852722" y="2457392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58"/>
          <p:cNvSpPr/>
          <p:nvPr/>
        </p:nvSpPr>
        <p:spPr>
          <a:xfrm>
            <a:off x="5850400" y="294399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58"/>
          <p:cNvSpPr/>
          <p:nvPr/>
        </p:nvSpPr>
        <p:spPr>
          <a:xfrm>
            <a:off x="6270091" y="27897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58"/>
          <p:cNvSpPr/>
          <p:nvPr/>
        </p:nvSpPr>
        <p:spPr>
          <a:xfrm>
            <a:off x="6688600" y="157239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8"/>
          <p:cNvSpPr/>
          <p:nvPr/>
        </p:nvSpPr>
        <p:spPr>
          <a:xfrm>
            <a:off x="7108291" y="15705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8"/>
          <p:cNvSpPr/>
          <p:nvPr/>
        </p:nvSpPr>
        <p:spPr>
          <a:xfrm>
            <a:off x="3919779" y="5988525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8"/>
          <p:cNvSpPr/>
          <p:nvPr/>
        </p:nvSpPr>
        <p:spPr>
          <a:xfrm>
            <a:off x="3469450" y="600967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58"/>
          <p:cNvSpPr/>
          <p:nvPr/>
        </p:nvSpPr>
        <p:spPr>
          <a:xfrm>
            <a:off x="871779" y="1568925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8"/>
          <p:cNvSpPr/>
          <p:nvPr/>
        </p:nvSpPr>
        <p:spPr>
          <a:xfrm>
            <a:off x="1716850" y="159007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5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97" name="Google Shape;109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98" name="Google Shape;109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5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104" name="Google Shape;1104;p59"/>
          <p:cNvGrpSpPr/>
          <p:nvPr/>
        </p:nvGrpSpPr>
        <p:grpSpPr>
          <a:xfrm>
            <a:off x="1271575" y="1924126"/>
            <a:ext cx="6578424" cy="6190605"/>
            <a:chOff x="1271575" y="1924126"/>
            <a:chExt cx="6578424" cy="6190605"/>
          </a:xfrm>
        </p:grpSpPr>
        <p:pic>
          <p:nvPicPr>
            <p:cNvPr id="1105" name="Google Shape;1105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2550" y="1924126"/>
              <a:ext cx="6388726" cy="38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5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71575" y="5615950"/>
              <a:ext cx="6578424" cy="24987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59"/>
          <p:cNvSpPr txBox="1"/>
          <p:nvPr/>
        </p:nvSpPr>
        <p:spPr>
          <a:xfrm>
            <a:off x="10033000" y="3098800"/>
            <a:ext cx="71754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리뷰 목록 조회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작성한 리뷰 총 갯수 보여줌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수정하기 버튼 클릭 시 리뷰 수정 모달창 띄움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 페이징 처리 함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9"/>
          <p:cNvSpPr/>
          <p:nvPr/>
        </p:nvSpPr>
        <p:spPr>
          <a:xfrm>
            <a:off x="1405125" y="2730425"/>
            <a:ext cx="14457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59"/>
          <p:cNvSpPr/>
          <p:nvPr/>
        </p:nvSpPr>
        <p:spPr>
          <a:xfrm>
            <a:off x="1303425" y="3583600"/>
            <a:ext cx="6578400" cy="400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59"/>
          <p:cNvSpPr/>
          <p:nvPr/>
        </p:nvSpPr>
        <p:spPr>
          <a:xfrm>
            <a:off x="7094975" y="3886025"/>
            <a:ext cx="538500" cy="66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9"/>
          <p:cNvSpPr/>
          <p:nvPr/>
        </p:nvSpPr>
        <p:spPr>
          <a:xfrm>
            <a:off x="3582543" y="773687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59"/>
          <p:cNvSpPr/>
          <p:nvPr/>
        </p:nvSpPr>
        <p:spPr>
          <a:xfrm>
            <a:off x="4102850" y="7736875"/>
            <a:ext cx="14457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9"/>
          <p:cNvSpPr/>
          <p:nvPr/>
        </p:nvSpPr>
        <p:spPr>
          <a:xfrm>
            <a:off x="929618" y="273042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59"/>
          <p:cNvSpPr/>
          <p:nvPr/>
        </p:nvSpPr>
        <p:spPr>
          <a:xfrm>
            <a:off x="6721177" y="408611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6700" y="5860875"/>
            <a:ext cx="2523050" cy="367595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cxnSp>
        <p:nvCxnSpPr>
          <p:cNvPr id="1116" name="Google Shape;1116;p59"/>
          <p:cNvCxnSpPr>
            <a:stCxn id="1110" idx="2"/>
          </p:cNvCxnSpPr>
          <p:nvPr/>
        </p:nvCxnSpPr>
        <p:spPr>
          <a:xfrm>
            <a:off x="7364225" y="4552925"/>
            <a:ext cx="452400" cy="14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5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521804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23" name="Google Shape;112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24" name="Google Shape;112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130" name="Google Shape;1130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7600" y="2463800"/>
            <a:ext cx="7050546" cy="5218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0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내 배송지 목록조회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기본 배송지로 설정할 시 구분하기 쉽게 우편번호 상단에 뱃지를 붙임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수정하기버튼을 누르면 수정페이지로 넘어가고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600">
                <a:solidFill>
                  <a:srgbClr val="717377"/>
                </a:solidFill>
              </a:rPr>
              <a:t>삭제 버튼을 누르면 삭제됨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일반 배송지들은 기본 배송지 설정할 수 있는 버튼이 추가로 보임 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3. 배송지 등록  버튼 클릭 시  등록 페이지로 이동 </a:t>
            </a:r>
            <a:endParaRPr sz="2600">
              <a:solidFill>
                <a:srgbClr val="717377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0"/>
          <p:cNvSpPr/>
          <p:nvPr/>
        </p:nvSpPr>
        <p:spPr>
          <a:xfrm>
            <a:off x="7005974" y="5516925"/>
            <a:ext cx="1162200" cy="125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0"/>
          <p:cNvSpPr/>
          <p:nvPr/>
        </p:nvSpPr>
        <p:spPr>
          <a:xfrm>
            <a:off x="3509600" y="6899301"/>
            <a:ext cx="2077200" cy="65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60"/>
          <p:cNvSpPr/>
          <p:nvPr/>
        </p:nvSpPr>
        <p:spPr>
          <a:xfrm>
            <a:off x="6632023" y="617297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60"/>
          <p:cNvSpPr/>
          <p:nvPr/>
        </p:nvSpPr>
        <p:spPr>
          <a:xfrm>
            <a:off x="965400" y="3712650"/>
            <a:ext cx="7379100" cy="172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60"/>
          <p:cNvSpPr/>
          <p:nvPr/>
        </p:nvSpPr>
        <p:spPr>
          <a:xfrm>
            <a:off x="3046986" y="70445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60"/>
          <p:cNvSpPr/>
          <p:nvPr/>
        </p:nvSpPr>
        <p:spPr>
          <a:xfrm>
            <a:off x="2275593" y="3701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6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44" name="Google Shape;114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45" name="Google Shape;114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51" name="Google Shape;1151;p61"/>
          <p:cNvSpPr txBox="1"/>
          <p:nvPr/>
        </p:nvSpPr>
        <p:spPr>
          <a:xfrm>
            <a:off x="10033000" y="3098800"/>
            <a:ext cx="71754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배송지 등록 페이지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필수 입력 사항들이 입력이 다 되어야만 등록될 수 있게 기능 구현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출입방법을 종류별로 선택하게 하여 자세한 요청사항 작성할 수 있게 함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개인정보 수집 동의하지 않으면 등록 막히게끔 기능구현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마찬가지로 다음주소API 활용하여 주소검색하게함  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1"/>
          <p:cNvSpPr/>
          <p:nvPr/>
        </p:nvSpPr>
        <p:spPr>
          <a:xfrm>
            <a:off x="4183511" y="5449956"/>
            <a:ext cx="1031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0" y="1149590"/>
            <a:ext cx="5959783" cy="812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1"/>
          <p:cNvSpPr/>
          <p:nvPr/>
        </p:nvSpPr>
        <p:spPr>
          <a:xfrm>
            <a:off x="1145200" y="1566125"/>
            <a:ext cx="6273000" cy="374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61"/>
          <p:cNvSpPr/>
          <p:nvPr/>
        </p:nvSpPr>
        <p:spPr>
          <a:xfrm>
            <a:off x="1415152" y="7996525"/>
            <a:ext cx="32130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1"/>
          <p:cNvSpPr/>
          <p:nvPr/>
        </p:nvSpPr>
        <p:spPr>
          <a:xfrm>
            <a:off x="775897" y="175062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1"/>
          <p:cNvSpPr/>
          <p:nvPr/>
        </p:nvSpPr>
        <p:spPr>
          <a:xfrm>
            <a:off x="857051" y="549440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61"/>
          <p:cNvSpPr/>
          <p:nvPr/>
        </p:nvSpPr>
        <p:spPr>
          <a:xfrm>
            <a:off x="920356" y="793114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1"/>
          <p:cNvSpPr/>
          <p:nvPr/>
        </p:nvSpPr>
        <p:spPr>
          <a:xfrm flipH="1" rot="10800000">
            <a:off x="1297600" y="5306851"/>
            <a:ext cx="6273000" cy="153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61"/>
          <p:cNvSpPr/>
          <p:nvPr/>
        </p:nvSpPr>
        <p:spPr>
          <a:xfrm>
            <a:off x="2526251" y="3506325"/>
            <a:ext cx="21774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61"/>
          <p:cNvSpPr/>
          <p:nvPr/>
        </p:nvSpPr>
        <p:spPr>
          <a:xfrm>
            <a:off x="2085281" y="355072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6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68" name="Google Shape;11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69" name="Google Shape;116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2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175" name="Google Shape;117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00" y="1820125"/>
            <a:ext cx="7737600" cy="558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2"/>
          <p:cNvSpPr txBox="1"/>
          <p:nvPr/>
        </p:nvSpPr>
        <p:spPr>
          <a:xfrm>
            <a:off x="10033000" y="3098800"/>
            <a:ext cx="7175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적립금 내역조회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총 적립금 (누적적립금) 금액 조회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기간별로도 조회 가능하고 특정 기간 설정해서도 조회 가능하게 기능구현 </a:t>
            </a:r>
            <a:endParaRPr/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기간에 해당하는 목록들 조회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조회 기간에 맞춰서 페이징처리도 같이 함 </a:t>
            </a:r>
            <a:endParaRPr sz="2600">
              <a:solidFill>
                <a:srgbClr val="717377"/>
              </a:solidFill>
            </a:endParaRPr>
          </a:p>
        </p:txBody>
      </p:sp>
      <p:sp>
        <p:nvSpPr>
          <p:cNvPr id="1177" name="Google Shape;1177;p62"/>
          <p:cNvSpPr/>
          <p:nvPr/>
        </p:nvSpPr>
        <p:spPr>
          <a:xfrm>
            <a:off x="974949" y="2400575"/>
            <a:ext cx="1952700" cy="42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62"/>
          <p:cNvSpPr/>
          <p:nvPr/>
        </p:nvSpPr>
        <p:spPr>
          <a:xfrm>
            <a:off x="930125" y="4240150"/>
            <a:ext cx="7737600" cy="247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62"/>
          <p:cNvSpPr/>
          <p:nvPr/>
        </p:nvSpPr>
        <p:spPr>
          <a:xfrm>
            <a:off x="3885875" y="6896100"/>
            <a:ext cx="16926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62"/>
          <p:cNvSpPr/>
          <p:nvPr/>
        </p:nvSpPr>
        <p:spPr>
          <a:xfrm>
            <a:off x="570491" y="243508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62"/>
          <p:cNvSpPr/>
          <p:nvPr/>
        </p:nvSpPr>
        <p:spPr>
          <a:xfrm>
            <a:off x="601443" y="314048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62"/>
          <p:cNvSpPr/>
          <p:nvPr/>
        </p:nvSpPr>
        <p:spPr>
          <a:xfrm>
            <a:off x="3333700" y="68685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62"/>
          <p:cNvSpPr/>
          <p:nvPr/>
        </p:nvSpPr>
        <p:spPr>
          <a:xfrm>
            <a:off x="975250" y="3098800"/>
            <a:ext cx="7592700" cy="101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62"/>
          <p:cNvSpPr/>
          <p:nvPr/>
        </p:nvSpPr>
        <p:spPr>
          <a:xfrm>
            <a:off x="601750" y="4597280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6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192" name="Google Shape;119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3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상품 페이지</a:t>
            </a:r>
            <a:endParaRPr/>
          </a:p>
        </p:txBody>
      </p:sp>
      <p:sp>
        <p:nvSpPr>
          <p:cNvPr id="1204" name="Google Shape;1204;p63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/>
          <p:nvPr/>
        </p:nvCxnSpPr>
        <p:spPr>
          <a:xfrm>
            <a:off x="-2539148" y="942926"/>
            <a:ext cx="2082714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7" name="Google Shape;257;p28"/>
          <p:cNvGrpSpPr/>
          <p:nvPr/>
        </p:nvGrpSpPr>
        <p:grpSpPr>
          <a:xfrm>
            <a:off x="674171" y="327002"/>
            <a:ext cx="354529" cy="386933"/>
            <a:chOff x="0" y="-38100"/>
            <a:chExt cx="472705" cy="515910"/>
          </a:xfrm>
        </p:grpSpPr>
        <p:grpSp>
          <p:nvGrpSpPr>
            <p:cNvPr id="258" name="Google Shape;258;p28"/>
            <p:cNvGrpSpPr/>
            <p:nvPr/>
          </p:nvGrpSpPr>
          <p:grpSpPr>
            <a:xfrm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id="259" name="Google Shape;25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6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4100" lIns="44100" spcFirstLastPara="1" rIns="44100" wrap="square" tIns="44100">
                <a:noAutofit/>
              </a:bodyPr>
              <a:lstStyle/>
              <a:p>
                <a:pPr indent="0" lvl="0" marL="0" marR="0" rtl="0" algn="ctr">
                  <a:lnSpc>
                    <a:spcPct val="12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28"/>
            <p:cNvSpPr txBox="1"/>
            <p:nvPr/>
          </p:nvSpPr>
          <p:spPr>
            <a:xfrm>
              <a:off x="117122" y="-38100"/>
              <a:ext cx="238462" cy="515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1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</p:grpSp>
      <p:sp>
        <p:nvSpPr>
          <p:cNvPr id="262" name="Google Shape;262;p28"/>
          <p:cNvSpPr/>
          <p:nvPr/>
        </p:nvSpPr>
        <p:spPr>
          <a:xfrm>
            <a:off x="4624478" y="3412333"/>
            <a:ext cx="532012" cy="415937"/>
          </a:xfrm>
          <a:custGeom>
            <a:rect b="b" l="l" r="r" t="t"/>
            <a:pathLst>
              <a:path extrusionOk="0" h="415937" w="532012">
                <a:moveTo>
                  <a:pt x="0" y="0"/>
                </a:moveTo>
                <a:lnTo>
                  <a:pt x="532012" y="0"/>
                </a:lnTo>
                <a:lnTo>
                  <a:pt x="532012" y="415937"/>
                </a:lnTo>
                <a:lnTo>
                  <a:pt x="0" y="415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8"/>
          <p:cNvSpPr/>
          <p:nvPr/>
        </p:nvSpPr>
        <p:spPr>
          <a:xfrm rot="10800000">
            <a:off x="13131510" y="7501272"/>
            <a:ext cx="532012" cy="415937"/>
          </a:xfrm>
          <a:custGeom>
            <a:rect b="b" l="l" r="r" t="t"/>
            <a:pathLst>
              <a:path extrusionOk="0"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8"/>
          <p:cNvSpPr txBox="1"/>
          <p:nvPr/>
        </p:nvSpPr>
        <p:spPr>
          <a:xfrm>
            <a:off x="1215183" y="341190"/>
            <a:ext cx="58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개요 | 브랜드 비전 및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4624478" y="4973970"/>
            <a:ext cx="9039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최근 화장품 시장은 빠르게 변화하며, 다양한 제품과 브랜드가 넘쳐나는 가운데 자신에게 맞는 화장품을 선택하는 과정에서 어려움을 겪는 분들이 많습니다. 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이러한 고민을 해결하기 위해, 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뷰라밸(</a:t>
            </a: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BLB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)이라는 브랜드를 런칭하고 직접 제작한 화장품을 제공하며, 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소비자 맞춤형 추천 서비스를 통해 신뢰할 수 있는 쇼핑 환경을 구축하는 사이트를 기획하게 되었습니다.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0835926" y="3449798"/>
            <a:ext cx="3769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73">
                <a:solidFill>
                  <a:srgbClr val="A4EB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Beauty Life Balance</a:t>
            </a:r>
            <a:endParaRPr>
              <a:solidFill>
                <a:srgbClr val="A4EB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4491257" y="4049344"/>
            <a:ext cx="93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당신만을 위한 뷰티 솔루션</a:t>
            </a:r>
            <a:endParaRPr b="1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8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10" name="Google Shape;12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11" name="Google Shape;121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217" name="Google Shape;1217;p64"/>
          <p:cNvSpPr txBox="1"/>
          <p:nvPr/>
        </p:nvSpPr>
        <p:spPr>
          <a:xfrm>
            <a:off x="9486900" y="144925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전경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8" name="Google Shape;1218;p64"/>
          <p:cNvSpPr txBox="1"/>
          <p:nvPr/>
        </p:nvSpPr>
        <p:spPr>
          <a:xfrm>
            <a:off x="9940162" y="206790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배너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필터부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목록부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19" name="Google Shape;1219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4800" y="584188"/>
            <a:ext cx="5614401" cy="9111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0" name="Google Shape;1220;p64"/>
          <p:cNvSpPr/>
          <p:nvPr/>
        </p:nvSpPr>
        <p:spPr>
          <a:xfrm>
            <a:off x="1764800" y="7747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64"/>
          <p:cNvSpPr/>
          <p:nvPr/>
        </p:nvSpPr>
        <p:spPr>
          <a:xfrm>
            <a:off x="2220200" y="2245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64"/>
          <p:cNvSpPr/>
          <p:nvPr/>
        </p:nvSpPr>
        <p:spPr>
          <a:xfrm>
            <a:off x="2220200" y="36471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64"/>
          <p:cNvSpPr/>
          <p:nvPr/>
        </p:nvSpPr>
        <p:spPr>
          <a:xfrm>
            <a:off x="3971675" y="88781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29" name="Google Shape;12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30" name="Google Shape;123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6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236" name="Google Shape;1236;p65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필터부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7" name="Google Shape;1237;p65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전체제품, 스킨케어, 메이크업, 맨즈, 헤어/바디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서브 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메인 카테고리에 따른 서브 카테고리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초기화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체크 카테고리 초기화 후 해당 메인 카테고리의 전체 제품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선택 조건 상품보기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선택한 조건(서브카테고리)별 상품목록 필터링하여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38" name="Google Shape;123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7950" y="1538125"/>
            <a:ext cx="7199986" cy="191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9" name="Google Shape;1239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7950" y="3557800"/>
            <a:ext cx="7199976" cy="10890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0" name="Google Shape;1240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97950" y="4752275"/>
            <a:ext cx="7199975" cy="10629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1" name="Google Shape;1241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97946" y="5920646"/>
            <a:ext cx="7083300" cy="10597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2" name="Google Shape;1242;p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7950" y="7085800"/>
            <a:ext cx="7199974" cy="1001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3" name="Google Shape;1243;p65"/>
          <p:cNvSpPr/>
          <p:nvPr/>
        </p:nvSpPr>
        <p:spPr>
          <a:xfrm>
            <a:off x="1122600" y="15381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65"/>
          <p:cNvSpPr/>
          <p:nvPr/>
        </p:nvSpPr>
        <p:spPr>
          <a:xfrm>
            <a:off x="2336950" y="18048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65"/>
          <p:cNvSpPr/>
          <p:nvPr/>
        </p:nvSpPr>
        <p:spPr>
          <a:xfrm>
            <a:off x="3931100" y="30130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65"/>
          <p:cNvSpPr/>
          <p:nvPr/>
        </p:nvSpPr>
        <p:spPr>
          <a:xfrm>
            <a:off x="4499600" y="29724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52" name="Google Shape;125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53" name="Google Shape;125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1259" name="Google Shape;1259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138" y="1231898"/>
            <a:ext cx="7491724" cy="74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1425" y="8849325"/>
            <a:ext cx="15811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6"/>
          <p:cNvSpPr/>
          <p:nvPr/>
        </p:nvSpPr>
        <p:spPr>
          <a:xfrm>
            <a:off x="900750" y="1231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66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목록부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3" name="Google Shape;1263;p66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필터링된 전체 상품 수량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정렬부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최신순, 별점순, 높은판매순, 가격순 등의 정렬 기능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한페이지에 보여질 상품수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12개, 20개, 40개 등 한 페이지에 보여질 상품 수량을 정하는 기능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상품의 썸네일 중 가장 처음에 등록한 썸네일을 불러와서 노출하는 썸네일 뷰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장바구니 담기 / 찜하기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상품목록에 마우스 오버 시 장바구니 팝업 및 찜하기 기능 첨부된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카테고리 및 필터, 정렬, 상품수 적용 후에도 기능이슈 없도록 구현한 페이지네이션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4" name="Google Shape;1264;p66"/>
          <p:cNvSpPr/>
          <p:nvPr/>
        </p:nvSpPr>
        <p:spPr>
          <a:xfrm>
            <a:off x="6342000" y="1231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66"/>
          <p:cNvSpPr/>
          <p:nvPr/>
        </p:nvSpPr>
        <p:spPr>
          <a:xfrm>
            <a:off x="7211600" y="11557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6"/>
          <p:cNvSpPr/>
          <p:nvPr/>
        </p:nvSpPr>
        <p:spPr>
          <a:xfrm>
            <a:off x="906275" y="168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6"/>
          <p:cNvSpPr/>
          <p:nvPr/>
        </p:nvSpPr>
        <p:spPr>
          <a:xfrm>
            <a:off x="1314950" y="21045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6"/>
          <p:cNvSpPr/>
          <p:nvPr/>
        </p:nvSpPr>
        <p:spPr>
          <a:xfrm>
            <a:off x="3781425" y="89119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74" name="Google Shape;12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75" name="Google Shape;12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6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281" name="Google Shape;1281;p67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장바구니 / 찜하기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2" name="Google Shape;1282;p67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기본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썸네일 / 상품명 / 가격 노출 - 클릭 시 해당 상품 페이지로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선택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옵션 선택 후 하단 출력, 재고 수에 맞게 수량 선택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총 상품금액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옵션별 추가 금액 및 수량에 따라 계산되는 총 금액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장바구니 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장바구니 담기 성공 팝업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 성공 알림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찜버튼 클릭 시 찜 성공 알림 출력. 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모듈화 하여 개별 아이콘 및 문구 출력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 해제 알림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찜 되어있는 상품을 재차 찜버튼 클릭 시 찜 해제 알림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3" name="Google Shape;1283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125" y="1055338"/>
            <a:ext cx="8039750" cy="8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7613" y="7145763"/>
            <a:ext cx="2124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6213" y="7045750"/>
            <a:ext cx="23336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67"/>
          <p:cNvSpPr/>
          <p:nvPr/>
        </p:nvSpPr>
        <p:spPr>
          <a:xfrm>
            <a:off x="3061500" y="32385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67"/>
          <p:cNvSpPr/>
          <p:nvPr/>
        </p:nvSpPr>
        <p:spPr>
          <a:xfrm>
            <a:off x="3079325" y="41843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67"/>
          <p:cNvSpPr/>
          <p:nvPr/>
        </p:nvSpPr>
        <p:spPr>
          <a:xfrm>
            <a:off x="3050113" y="5270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7"/>
          <p:cNvSpPr/>
          <p:nvPr/>
        </p:nvSpPr>
        <p:spPr>
          <a:xfrm>
            <a:off x="3126300" y="58423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67"/>
          <p:cNvSpPr/>
          <p:nvPr/>
        </p:nvSpPr>
        <p:spPr>
          <a:xfrm>
            <a:off x="2355650" y="72435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67"/>
          <p:cNvSpPr/>
          <p:nvPr/>
        </p:nvSpPr>
        <p:spPr>
          <a:xfrm>
            <a:off x="5718500" y="72435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97" name="Google Shape;129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98" name="Google Shape;129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1304" name="Google Shape;130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613" y="466950"/>
            <a:ext cx="8088774" cy="782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5" name="Google Shape;1305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4638" y="7462225"/>
            <a:ext cx="6168725" cy="2228425"/>
          </a:xfrm>
          <a:prstGeom prst="rect">
            <a:avLst/>
          </a:prstGeom>
          <a:noFill/>
          <a:ln>
            <a:noFill/>
          </a:ln>
          <a:effectLst>
            <a:outerShdw blurRad="57150" dir="5400000" dist="19050">
              <a:srgbClr val="000000">
                <a:alpha val="49800"/>
              </a:srgbClr>
            </a:outerShdw>
          </a:effectLst>
        </p:spPr>
      </p:pic>
      <p:sp>
        <p:nvSpPr>
          <p:cNvPr id="1306" name="Google Shape;1306;p68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상세정보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7" name="Google Shape;1307;p68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최대 4개까지 썸네일을 지원하며 확대 이미지 부분은 자동으로 다음 이미지로 넘어가도록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상품명, 상품요약, 별점, 기본가격, 옵션 및 옵션별 가격, 총 상품금액, 장바구니/바로구매/찜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상세정보/상품리뷰/상품문의 탭버튼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탭버튼 클릭 시 해당 페이지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컨텐츠부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상세정보, 상품리뷰, 상품문의가 출력되는 컨텐츠 부분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추가정보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화장품 성분 및 사용 시 주의사항 정보가 하단부에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8" name="Google Shape;1308;p68"/>
          <p:cNvSpPr/>
          <p:nvPr/>
        </p:nvSpPr>
        <p:spPr>
          <a:xfrm>
            <a:off x="1234425" y="12479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68"/>
          <p:cNvSpPr/>
          <p:nvPr/>
        </p:nvSpPr>
        <p:spPr>
          <a:xfrm>
            <a:off x="4565650" y="10540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8"/>
          <p:cNvSpPr/>
          <p:nvPr/>
        </p:nvSpPr>
        <p:spPr>
          <a:xfrm>
            <a:off x="1234425" y="57642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8"/>
          <p:cNvSpPr/>
          <p:nvPr/>
        </p:nvSpPr>
        <p:spPr>
          <a:xfrm>
            <a:off x="1234425" y="62196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8"/>
          <p:cNvSpPr/>
          <p:nvPr/>
        </p:nvSpPr>
        <p:spPr>
          <a:xfrm>
            <a:off x="1501125" y="7317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18" name="Google Shape;131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19" name="Google Shape;131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6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325" name="Google Shape;1325;p69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옵션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6" name="Google Shape;1326;p69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선택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상품에 세팅된 옵션이 드롭다운 메뉴로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선택한 옵션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1번에서 선택한 옵션이 하단에 추가되며, 동일 옵션을 선택할 경우, 자동으로 수량 +1이 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재고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옵션의 재고가 표시되며 재고가 10개 이하일 경우 붉은 글씨로 표기. 재고수에 따라 </a:t>
            </a: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구매가능한 옵션의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최대수가 결정됨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각 옵션들의 금액을 더한 총 금액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27" name="Google Shape;1327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2275" y="1562477"/>
            <a:ext cx="6678424" cy="716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8" name="Google Shape;1328;p69"/>
          <p:cNvSpPr/>
          <p:nvPr/>
        </p:nvSpPr>
        <p:spPr>
          <a:xfrm>
            <a:off x="1292275" y="48676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69"/>
          <p:cNvSpPr/>
          <p:nvPr/>
        </p:nvSpPr>
        <p:spPr>
          <a:xfrm>
            <a:off x="1292275" y="56880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69"/>
          <p:cNvSpPr/>
          <p:nvPr/>
        </p:nvSpPr>
        <p:spPr>
          <a:xfrm>
            <a:off x="5250600" y="57464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69"/>
          <p:cNvSpPr/>
          <p:nvPr/>
        </p:nvSpPr>
        <p:spPr>
          <a:xfrm>
            <a:off x="1240025" y="77314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37" name="Google Shape;133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38" name="Google Shape;133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344" name="Google Shape;1344;p70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탭 메뉴 버튼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5" name="Google Shape;1345;p70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상단 유지 및 헤더 비노출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 화면을 스크롤할 경우, 유저 편의를 위해 헤더가 사라지고 상세정보 탭버튼이 화면 상단에 유지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상품리뷰 / 상품문의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비활성화 시 버튼 배경색이 다르며, 버튼 안쪽에 해당 메뉴 게시글의 총 수가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노출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재차 상단으로 조금 스크롤할 경우 탭버튼 상단에 헤더가 재차 노출됨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46" name="Google Shape;1346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037" y="2036050"/>
            <a:ext cx="7537824" cy="202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7" name="Google Shape;1347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032" y="4059825"/>
            <a:ext cx="7842349" cy="10083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8" name="Google Shape;1348;p70"/>
          <p:cNvSpPr/>
          <p:nvPr/>
        </p:nvSpPr>
        <p:spPr>
          <a:xfrm>
            <a:off x="708450" y="1947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70"/>
          <p:cNvSpPr/>
          <p:nvPr/>
        </p:nvSpPr>
        <p:spPr>
          <a:xfrm>
            <a:off x="1759325" y="1947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70"/>
          <p:cNvSpPr/>
          <p:nvPr/>
        </p:nvSpPr>
        <p:spPr>
          <a:xfrm>
            <a:off x="766825" y="3874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56" name="Google Shape;135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57" name="Google Shape;135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7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1363" name="Google Shape;1363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000" y="919150"/>
            <a:ext cx="8181975" cy="844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4" name="Google Shape;1364;p71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상품리뷰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5" name="Google Shape;1365;p71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상품리뷰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첫 페이지는 jsp 내의 태그로 화면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리뷰작성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구매내역 부분에서도 리뷰작성이 가능하도록 팝업 혹은 내부팝업 형식으로 리뷰작성 페이지 구성.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실제 상품 구매 고객만 작성가능하도록 제한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평균 별점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 리뷰의 평균 별점 및 별점 분포도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첨부이미지 리스트부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리뷰에 첨부한 이미지 전체 리스트를 슬라이드 가능한 썸네일 뷰로 구성, 클릭 시 이미지 확대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별점, 첨부이미지, 작성자, 작성일, 리뷰내용을 한번에 볼 수 있도록 출력, 자신의 리뷰는 수정/삭제 버튼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 첫 페이지 이 후에는 화면 깜빡임 없이 출력되도록 Ajax를 이용하여 별도의 추가 컨트롤러 구성없이 바로 화면에 출력되도록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66" name="Google Shape;1366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000" y="431788"/>
            <a:ext cx="80581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71"/>
          <p:cNvSpPr/>
          <p:nvPr/>
        </p:nvSpPr>
        <p:spPr>
          <a:xfrm>
            <a:off x="53340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1"/>
          <p:cNvSpPr/>
          <p:nvPr/>
        </p:nvSpPr>
        <p:spPr>
          <a:xfrm>
            <a:off x="727075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1"/>
          <p:cNvSpPr/>
          <p:nvPr/>
        </p:nvSpPr>
        <p:spPr>
          <a:xfrm>
            <a:off x="457200" y="14347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4565650" y="14347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71"/>
          <p:cNvSpPr/>
          <p:nvPr/>
        </p:nvSpPr>
        <p:spPr>
          <a:xfrm>
            <a:off x="608000" y="66424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71"/>
          <p:cNvSpPr/>
          <p:nvPr/>
        </p:nvSpPr>
        <p:spPr>
          <a:xfrm>
            <a:off x="3879025" y="8790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78" name="Google Shape;13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79" name="Google Shape;137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1385" name="Google Shape;1385;p72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리뷰 상세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6" name="Google Shape;1386;p72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첨부이미지 확대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모달 창으로 구현된 확대 이미지.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리뷰작성 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마이페이지 등 어느 곳에서나 출력 가능하도록 iframe 형식의 팝업 부를 헤더에 심어서 모듈화하여 구현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만족도, 리뷰내용, 포토첨부(4장까지) 등이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리뷰수정 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작성 페이지와 마찬가지로 모듈화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기존 내용 불러온 후 모든 항목 수정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87" name="Google Shape;1387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" y="584200"/>
            <a:ext cx="4286295" cy="284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8" name="Google Shape;1388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0138" y="3908963"/>
            <a:ext cx="3705225" cy="562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9" name="Google Shape;1389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2025" y="3013613"/>
            <a:ext cx="3600450" cy="6524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0" name="Google Shape;1390;p72"/>
          <p:cNvSpPr/>
          <p:nvPr/>
        </p:nvSpPr>
        <p:spPr>
          <a:xfrm>
            <a:off x="533400" y="4699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72"/>
          <p:cNvSpPr/>
          <p:nvPr/>
        </p:nvSpPr>
        <p:spPr>
          <a:xfrm>
            <a:off x="743575" y="38327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72"/>
          <p:cNvSpPr/>
          <p:nvPr/>
        </p:nvSpPr>
        <p:spPr>
          <a:xfrm>
            <a:off x="5028850" y="29336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98" name="Google Shape;139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399" name="Google Shape;139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1405" name="Google Shape;1405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100" y="492013"/>
            <a:ext cx="8105775" cy="6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525" y="4985625"/>
            <a:ext cx="81343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73"/>
          <p:cNvSpPr/>
          <p:nvPr/>
        </p:nvSpPr>
        <p:spPr>
          <a:xfrm>
            <a:off x="53340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73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상품문의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9" name="Google Shape;1409;p73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상품문의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첫 페이지는 jsp 내의 태그로 화면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문의하기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고객센터와 연계되도록 문의 작성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제목, 문의내용, 작성자, 작성일 및 작성시간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답변목록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한 문의에 여러 답변이 출력 가능하도록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페이지네이션: 문의 첫 페이지 이 후에는 화면 깜빡임 없이 출력되도록 Ajax를 이용하여 별도의 추가 컨트롤러 구성없이 바로 화면에 출력되도록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작성 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리뷰와 마찬가지로 iframe으로 구성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수정 팝업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0" name="Google Shape;1410;p73"/>
          <p:cNvSpPr/>
          <p:nvPr/>
        </p:nvSpPr>
        <p:spPr>
          <a:xfrm>
            <a:off x="7539300" y="920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6301" y="7437700"/>
            <a:ext cx="2937800" cy="2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18899" y="7437700"/>
            <a:ext cx="2873408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73"/>
          <p:cNvSpPr/>
          <p:nvPr/>
        </p:nvSpPr>
        <p:spPr>
          <a:xfrm>
            <a:off x="646100" y="1485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73"/>
          <p:cNvSpPr/>
          <p:nvPr/>
        </p:nvSpPr>
        <p:spPr>
          <a:xfrm>
            <a:off x="786300" y="35643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3"/>
          <p:cNvSpPr/>
          <p:nvPr/>
        </p:nvSpPr>
        <p:spPr>
          <a:xfrm>
            <a:off x="3810525" y="72262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3"/>
          <p:cNvSpPr/>
          <p:nvPr/>
        </p:nvSpPr>
        <p:spPr>
          <a:xfrm>
            <a:off x="646100" y="731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73"/>
          <p:cNvSpPr/>
          <p:nvPr/>
        </p:nvSpPr>
        <p:spPr>
          <a:xfrm>
            <a:off x="5491825" y="731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/>
        </p:nvSpPr>
        <p:spPr>
          <a:xfrm>
            <a:off x="10223976" y="5208278"/>
            <a:ext cx="76104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29"/>
          <p:cNvCxnSpPr/>
          <p:nvPr/>
        </p:nvCxnSpPr>
        <p:spPr>
          <a:xfrm>
            <a:off x="-2539148" y="942926"/>
            <a:ext cx="2082714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6" name="Google Shape;276;p29"/>
          <p:cNvGrpSpPr/>
          <p:nvPr/>
        </p:nvGrpSpPr>
        <p:grpSpPr>
          <a:xfrm>
            <a:off x="10561545" y="5552817"/>
            <a:ext cx="1904634" cy="1904634"/>
            <a:chOff x="0" y="0"/>
            <a:chExt cx="812800" cy="812800"/>
          </a:xfrm>
        </p:grpSpPr>
        <p:sp>
          <p:nvSpPr>
            <p:cNvPr id="277" name="Google Shape;27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9"/>
          <p:cNvSpPr/>
          <p:nvPr/>
        </p:nvSpPr>
        <p:spPr>
          <a:xfrm>
            <a:off x="10223976" y="5352940"/>
            <a:ext cx="7611538" cy="2304737"/>
          </a:xfrm>
          <a:custGeom>
            <a:rect b="b" l="l" r="r" t="t"/>
            <a:pathLst>
              <a:path extrusionOk="0" h="606909" w="2004355">
                <a:moveTo>
                  <a:pt x="66124" y="0"/>
                </a:moveTo>
                <a:lnTo>
                  <a:pt x="1938231" y="0"/>
                </a:lnTo>
                <a:cubicBezTo>
                  <a:pt x="1974750" y="0"/>
                  <a:pt x="2004355" y="29605"/>
                  <a:pt x="2004355" y="66124"/>
                </a:cubicBezTo>
                <a:lnTo>
                  <a:pt x="2004355" y="540785"/>
                </a:lnTo>
                <a:cubicBezTo>
                  <a:pt x="2004355" y="577305"/>
                  <a:pt x="1974750" y="606909"/>
                  <a:pt x="1938231" y="606909"/>
                </a:cubicBezTo>
                <a:lnTo>
                  <a:pt x="66124" y="606909"/>
                </a:lnTo>
                <a:cubicBezTo>
                  <a:pt x="29605" y="606909"/>
                  <a:pt x="0" y="577305"/>
                  <a:pt x="0" y="540785"/>
                </a:cubicBezTo>
                <a:lnTo>
                  <a:pt x="0" y="66124"/>
                </a:lnTo>
                <a:cubicBezTo>
                  <a:pt x="0" y="29605"/>
                  <a:pt x="29605" y="0"/>
                  <a:pt x="661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10266322" y="6384153"/>
            <a:ext cx="25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단 점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2775724" y="6175550"/>
            <a:ext cx="4836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Noto Sans KR"/>
                <a:ea typeface="Noto Sans KR"/>
                <a:cs typeface="Noto Sans KR"/>
                <a:sym typeface="Noto Sans KR"/>
              </a:rPr>
              <a:t>개인 맞춤형 추천 서비스 부족.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Noto Sans KR"/>
                <a:ea typeface="Noto Sans KR"/>
                <a:cs typeface="Noto Sans KR"/>
                <a:sym typeface="Noto Sans KR"/>
              </a:rPr>
              <a:t>리뷰 신뢰성 문제와 피드백 활용 미흡.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2" name="Google Shape;282;p29">
            <a:hlinkClick r:id="rId3"/>
          </p:cNvPr>
          <p:cNvSpPr txBox="1"/>
          <p:nvPr/>
        </p:nvSpPr>
        <p:spPr>
          <a:xfrm>
            <a:off x="6236199" y="7949910"/>
            <a:ext cx="285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마녀공장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83" name="Google Shape;283;p29"/>
          <p:cNvGrpSpPr/>
          <p:nvPr/>
        </p:nvGrpSpPr>
        <p:grpSpPr>
          <a:xfrm>
            <a:off x="674171" y="327002"/>
            <a:ext cx="354543" cy="386947"/>
            <a:chOff x="0" y="-38100"/>
            <a:chExt cx="472724" cy="515929"/>
          </a:xfrm>
        </p:grpSpPr>
        <p:grpSp>
          <p:nvGrpSpPr>
            <p:cNvPr id="284" name="Google Shape;284;p29"/>
            <p:cNvGrpSpPr/>
            <p:nvPr/>
          </p:nvGrpSpPr>
          <p:grpSpPr>
            <a:xfrm>
              <a:off x="0" y="5105"/>
              <a:ext cx="472724" cy="472724"/>
              <a:chOff x="0" y="0"/>
              <a:chExt cx="812800" cy="8128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6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4100" lIns="44100" spcFirstLastPara="1" rIns="44100" wrap="square" tIns="44100">
                <a:noAutofit/>
              </a:bodyPr>
              <a:lstStyle/>
              <a:p>
                <a:pPr indent="0" lvl="0" marL="0" marR="0" rtl="0" algn="ctr">
                  <a:lnSpc>
                    <a:spcPct val="12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" name="Google Shape;287;p29"/>
            <p:cNvSpPr txBox="1"/>
            <p:nvPr/>
          </p:nvSpPr>
          <p:spPr>
            <a:xfrm>
              <a:off x="117122" y="-38100"/>
              <a:ext cx="2385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1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</p:grpSp>
      <p:sp>
        <p:nvSpPr>
          <p:cNvPr id="288" name="Google Shape;288;p29"/>
          <p:cNvSpPr txBox="1"/>
          <p:nvPr/>
        </p:nvSpPr>
        <p:spPr>
          <a:xfrm>
            <a:off x="1215183" y="341190"/>
            <a:ext cx="58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개요 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벤치 마킹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9" name="Google Shape;289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13" y="2432600"/>
            <a:ext cx="4694976" cy="23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2387" y="2197986"/>
            <a:ext cx="4602951" cy="25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488" y="5472236"/>
            <a:ext cx="4836649" cy="24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5586" y="5406226"/>
            <a:ext cx="4630041" cy="25602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>
            <a:hlinkClick r:id="rId12"/>
          </p:cNvPr>
          <p:cNvSpPr txBox="1"/>
          <p:nvPr/>
        </p:nvSpPr>
        <p:spPr>
          <a:xfrm>
            <a:off x="1587237" y="4885172"/>
            <a:ext cx="285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화해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" name="Google Shape;294;p29">
            <a:hlinkClick r:id="rId13"/>
          </p:cNvPr>
          <p:cNvSpPr txBox="1"/>
          <p:nvPr/>
        </p:nvSpPr>
        <p:spPr>
          <a:xfrm>
            <a:off x="6236199" y="4868610"/>
            <a:ext cx="285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올리브영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5" name="Google Shape;295;p29">
            <a:hlinkClick r:id="rId14"/>
          </p:cNvPr>
          <p:cNvSpPr txBox="1"/>
          <p:nvPr/>
        </p:nvSpPr>
        <p:spPr>
          <a:xfrm>
            <a:off x="1443150" y="7966472"/>
            <a:ext cx="285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오브제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0223976" y="2534782"/>
            <a:ext cx="7611538" cy="2304737"/>
          </a:xfrm>
          <a:custGeom>
            <a:rect b="b" l="l" r="r" t="t"/>
            <a:pathLst>
              <a:path extrusionOk="0" h="606909" w="2004355">
                <a:moveTo>
                  <a:pt x="66124" y="0"/>
                </a:moveTo>
                <a:lnTo>
                  <a:pt x="1938231" y="0"/>
                </a:lnTo>
                <a:cubicBezTo>
                  <a:pt x="1974750" y="0"/>
                  <a:pt x="2004355" y="29605"/>
                  <a:pt x="2004355" y="66124"/>
                </a:cubicBezTo>
                <a:lnTo>
                  <a:pt x="2004355" y="540785"/>
                </a:lnTo>
                <a:cubicBezTo>
                  <a:pt x="2004355" y="577305"/>
                  <a:pt x="1974750" y="606909"/>
                  <a:pt x="1938231" y="606909"/>
                </a:cubicBezTo>
                <a:lnTo>
                  <a:pt x="66124" y="606909"/>
                </a:lnTo>
                <a:cubicBezTo>
                  <a:pt x="29605" y="606909"/>
                  <a:pt x="0" y="577305"/>
                  <a:pt x="0" y="540785"/>
                </a:cubicBezTo>
                <a:lnTo>
                  <a:pt x="0" y="66124"/>
                </a:lnTo>
                <a:cubicBezTo>
                  <a:pt x="0" y="29605"/>
                  <a:pt x="29605" y="0"/>
                  <a:pt x="661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 txBox="1"/>
          <p:nvPr/>
        </p:nvSpPr>
        <p:spPr>
          <a:xfrm>
            <a:off x="10223976" y="2390121"/>
            <a:ext cx="76104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 flipH="1">
            <a:off x="10562196" y="2734660"/>
            <a:ext cx="1903984" cy="190398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4E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EBF3"/>
              </a:highlight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10259510" y="3557558"/>
            <a:ext cx="25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82120"/>
                </a:solidFill>
                <a:latin typeface="Noto Sans KR"/>
                <a:ea typeface="Noto Sans KR"/>
                <a:cs typeface="Noto Sans KR"/>
                <a:sym typeface="Noto Sans KR"/>
              </a:rPr>
              <a:t>장 점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12453337" y="3304050"/>
            <a:ext cx="52053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Noto Sans KR"/>
                <a:ea typeface="Noto Sans KR"/>
                <a:cs typeface="Noto Sans KR"/>
                <a:sym typeface="Noto Sans KR"/>
              </a:rPr>
              <a:t>다양한 제품군과 신뢰 요소 제공(성분 정보, 리뷰).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Noto Sans KR"/>
                <a:ea typeface="Noto Sans KR"/>
                <a:cs typeface="Noto Sans KR"/>
                <a:sym typeface="Noto Sans KR"/>
              </a:rPr>
              <a:t>직관적인 UI/UX와 브랜드 컨셉 강조.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9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424" name="Google Shape;1424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4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436" name="Google Shape;1436;p74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42" name="Google Shape;144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43" name="Google Shape;144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7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49" name="Google Shape;1449;p75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장바구니 - 헤더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헤더 영역의 장바구니 아이콘 클릭 시 장바구니 목록 화면으로 이동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로그인 전 장바구니 아이콘으로 장바구니 화면 진입 시도 시 로그인 후 이용 가능하다는 알림창 발생 후 로그인 화면으로 이동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75"/>
          <p:cNvSpPr/>
          <p:nvPr/>
        </p:nvSpPr>
        <p:spPr>
          <a:xfrm>
            <a:off x="2085550" y="5275837"/>
            <a:ext cx="4813200" cy="16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5"/>
          <p:cNvSpPr/>
          <p:nvPr/>
        </p:nvSpPr>
        <p:spPr>
          <a:xfrm>
            <a:off x="6898744" y="68527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75"/>
          <p:cNvSpPr/>
          <p:nvPr/>
        </p:nvSpPr>
        <p:spPr>
          <a:xfrm>
            <a:off x="4782175" y="33113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3" name="Google Shape;1453;p75"/>
          <p:cNvPicPr preferRelativeResize="0"/>
          <p:nvPr/>
        </p:nvPicPr>
        <p:blipFill rotWithShape="1">
          <a:blip r:embed="rId9">
            <a:alphaModFix/>
          </a:blip>
          <a:srcRect b="95067" l="82459" r="1635" t="0"/>
          <a:stretch/>
        </p:blipFill>
        <p:spPr>
          <a:xfrm>
            <a:off x="2085539" y="3688950"/>
            <a:ext cx="516947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75"/>
          <p:cNvSpPr/>
          <p:nvPr/>
        </p:nvSpPr>
        <p:spPr>
          <a:xfrm>
            <a:off x="4455025" y="3784575"/>
            <a:ext cx="992700" cy="87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5" name="Google Shape;1455;p75"/>
          <p:cNvPicPr preferRelativeResize="0"/>
          <p:nvPr/>
        </p:nvPicPr>
        <p:blipFill rotWithShape="1">
          <a:blip r:embed="rId10">
            <a:alphaModFix/>
          </a:blip>
          <a:srcRect b="64070" l="23815" r="23809" t="7499"/>
          <a:stretch/>
        </p:blipFill>
        <p:spPr>
          <a:xfrm>
            <a:off x="2175763" y="5428210"/>
            <a:ext cx="4527773" cy="13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장바구니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62" name="Google Shape;14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63" name="Google Shape;146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6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69" name="Google Shape;1469;p76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장바구니 - 목록 조회 / 수정 / 삭제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장바구니 상품 선택 체크 박스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'전체선택' 체크/해제 시 하위 상품 체크박스가 모두 선택/해제됨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하위 상품들의 체크박스를 모두 선택하거나 해제했을 경우에도 동일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선택 삭제 버튼 클릭 시 체크박스로 선택한 상품들이 모두 삭제됨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X 버튼 클릭 시 해당 상품 1개만 삭제됨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-, + 버튼 클릭 시 장바구니에 담은 상품 수량이 변경됨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- 수량이 1 이하일 경우 0개 이하로 내려가지 않고, 수량은 1개 이상이어야 한다는 알림창 출력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상품 수량에 따른 상품가격*상품수량이 계산된 값이 출력되도록 구현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p76"/>
          <p:cNvPicPr preferRelativeResize="0"/>
          <p:nvPr/>
        </p:nvPicPr>
        <p:blipFill rotWithShape="1">
          <a:blip r:embed="rId9">
            <a:alphaModFix/>
          </a:blip>
          <a:srcRect b="0" l="0" r="1438" t="0"/>
          <a:stretch/>
        </p:blipFill>
        <p:spPr>
          <a:xfrm>
            <a:off x="457200" y="2430609"/>
            <a:ext cx="8483602" cy="484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6"/>
          <p:cNvSpPr/>
          <p:nvPr/>
        </p:nvSpPr>
        <p:spPr>
          <a:xfrm>
            <a:off x="6836275" y="411972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76"/>
          <p:cNvSpPr/>
          <p:nvPr/>
        </p:nvSpPr>
        <p:spPr>
          <a:xfrm>
            <a:off x="1218425" y="2984400"/>
            <a:ext cx="338400" cy="428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76"/>
          <p:cNvSpPr/>
          <p:nvPr/>
        </p:nvSpPr>
        <p:spPr>
          <a:xfrm>
            <a:off x="8119719" y="30289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76"/>
          <p:cNvSpPr/>
          <p:nvPr/>
        </p:nvSpPr>
        <p:spPr>
          <a:xfrm>
            <a:off x="5798935" y="4108332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76"/>
          <p:cNvSpPr/>
          <p:nvPr/>
        </p:nvSpPr>
        <p:spPr>
          <a:xfrm>
            <a:off x="747700" y="29293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76"/>
          <p:cNvSpPr/>
          <p:nvPr/>
        </p:nvSpPr>
        <p:spPr>
          <a:xfrm>
            <a:off x="5631600" y="3712125"/>
            <a:ext cx="772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76"/>
          <p:cNvSpPr/>
          <p:nvPr/>
        </p:nvSpPr>
        <p:spPr>
          <a:xfrm>
            <a:off x="7450650" y="3098800"/>
            <a:ext cx="582600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76"/>
          <p:cNvSpPr/>
          <p:nvPr/>
        </p:nvSpPr>
        <p:spPr>
          <a:xfrm>
            <a:off x="7567004" y="40772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76"/>
          <p:cNvSpPr/>
          <p:nvPr/>
        </p:nvSpPr>
        <p:spPr>
          <a:xfrm>
            <a:off x="6605250" y="3712125"/>
            <a:ext cx="772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76"/>
          <p:cNvSpPr/>
          <p:nvPr/>
        </p:nvSpPr>
        <p:spPr>
          <a:xfrm>
            <a:off x="7578900" y="3712125"/>
            <a:ext cx="307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7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장바구니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488" name="Google Shape;148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77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500" name="Google Shape;1500;p77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06" name="Google Shape;150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07" name="Google Shape;150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7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13" name="Google Shape;1513;p78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주문서(배송 정보 입력)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주소 검색 시 지도 API로 입력되도록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휴대폰 번호의 국번 부분은 셀렉 박스로 구현 / 중간 번호와 마지막 번호 부분은 숫자 4자리까지만 입력 가능하도록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배송 요청 메시지도 셀렉 박스로 선택 가능하도록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입력 받은 값들을 form을 통해 DB로 전달함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4" name="Google Shape;1514;p78"/>
          <p:cNvPicPr preferRelativeResize="0"/>
          <p:nvPr/>
        </p:nvPicPr>
        <p:blipFill rotWithShape="1">
          <a:blip r:embed="rId9">
            <a:alphaModFix/>
          </a:blip>
          <a:srcRect b="0" l="0" r="1400" t="0"/>
          <a:stretch/>
        </p:blipFill>
        <p:spPr>
          <a:xfrm>
            <a:off x="457200" y="2779775"/>
            <a:ext cx="8483602" cy="48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78"/>
          <p:cNvSpPr/>
          <p:nvPr/>
        </p:nvSpPr>
        <p:spPr>
          <a:xfrm>
            <a:off x="8333025" y="64699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78"/>
          <p:cNvSpPr/>
          <p:nvPr/>
        </p:nvSpPr>
        <p:spPr>
          <a:xfrm>
            <a:off x="1320816" y="4066081"/>
            <a:ext cx="7385400" cy="226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78"/>
          <p:cNvSpPr/>
          <p:nvPr/>
        </p:nvSpPr>
        <p:spPr>
          <a:xfrm>
            <a:off x="8127894" y="536152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78"/>
          <p:cNvSpPr/>
          <p:nvPr/>
        </p:nvSpPr>
        <p:spPr>
          <a:xfrm>
            <a:off x="8127910" y="580434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78"/>
          <p:cNvSpPr/>
          <p:nvPr/>
        </p:nvSpPr>
        <p:spPr>
          <a:xfrm>
            <a:off x="2480625" y="5781375"/>
            <a:ext cx="5580900" cy="25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78"/>
          <p:cNvSpPr/>
          <p:nvPr/>
        </p:nvSpPr>
        <p:spPr>
          <a:xfrm>
            <a:off x="3750475" y="45563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78"/>
          <p:cNvSpPr/>
          <p:nvPr/>
        </p:nvSpPr>
        <p:spPr>
          <a:xfrm>
            <a:off x="2480625" y="5474475"/>
            <a:ext cx="55470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78"/>
          <p:cNvSpPr/>
          <p:nvPr/>
        </p:nvSpPr>
        <p:spPr>
          <a:xfrm>
            <a:off x="3185750" y="4556300"/>
            <a:ext cx="5130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7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29" name="Google Shape;152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30" name="Google Shape;153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7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36" name="Google Shape;1536;p79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주문서(주문 상품 / 결제 예상 금액)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주문할 상품의 정보가 보여짐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썸네일 형식으로 주문할 상품의 사진이 보여지도록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주문할 상품의 이름, 옵션, 수량, 가격이 텍스트 형식으로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X 버튼 클릭 시 주문할 상품 1개가 삭제됨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주문할 상품의 가격이 모두 더해진 총 판매가, 할인 적용 예정인 가격, 배송비의 값들이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총 판매가 - 총 할인가 + 배송비가 계산된 결제 예상 금액이 출력됨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7" name="Google Shape;1537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" y="2057645"/>
            <a:ext cx="8483602" cy="529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79"/>
          <p:cNvSpPr/>
          <p:nvPr/>
        </p:nvSpPr>
        <p:spPr>
          <a:xfrm>
            <a:off x="5969500" y="672082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79"/>
          <p:cNvSpPr/>
          <p:nvPr/>
        </p:nvSpPr>
        <p:spPr>
          <a:xfrm>
            <a:off x="457201" y="2389123"/>
            <a:ext cx="8483700" cy="31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79"/>
          <p:cNvSpPr/>
          <p:nvPr/>
        </p:nvSpPr>
        <p:spPr>
          <a:xfrm>
            <a:off x="8127894" y="26606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79"/>
          <p:cNvSpPr/>
          <p:nvPr/>
        </p:nvSpPr>
        <p:spPr>
          <a:xfrm>
            <a:off x="8300410" y="58044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79"/>
          <p:cNvSpPr/>
          <p:nvPr/>
        </p:nvSpPr>
        <p:spPr>
          <a:xfrm>
            <a:off x="4750000" y="6733875"/>
            <a:ext cx="10500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79"/>
          <p:cNvSpPr/>
          <p:nvPr/>
        </p:nvSpPr>
        <p:spPr>
          <a:xfrm>
            <a:off x="1510100" y="19939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79"/>
          <p:cNvSpPr/>
          <p:nvPr/>
        </p:nvSpPr>
        <p:spPr>
          <a:xfrm>
            <a:off x="1250625" y="5877850"/>
            <a:ext cx="68772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79"/>
          <p:cNvSpPr/>
          <p:nvPr/>
        </p:nvSpPr>
        <p:spPr>
          <a:xfrm>
            <a:off x="8575975" y="2633250"/>
            <a:ext cx="338400" cy="3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7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52" name="Google Shape;155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53" name="Google Shape;155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80"/>
          <p:cNvSpPr txBox="1"/>
          <p:nvPr/>
        </p:nvSpPr>
        <p:spPr>
          <a:xfrm>
            <a:off x="9994950" y="1616925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59" name="Google Shape;1559;p80"/>
          <p:cNvSpPr txBox="1"/>
          <p:nvPr/>
        </p:nvSpPr>
        <p:spPr>
          <a:xfrm>
            <a:off x="9969550" y="2607525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주문서(결제 수단 선택 / 결제하기)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수단 선택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결제할 방식 선택 시 스타일 효과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하단 텍스트 영역에는 결제 방식에 따른 안내 문구가 변경되어 출력되도록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수단을 '무통장 입금'으로 클릭했을 때는 현금영수증 발행 여부를 선택할 수 있게 라디오 버튼으로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약관 동의 체크 박스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'모든 약관 동의' 체크/해제 시 하위 체크박스가 모두 선택/해제됨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하위 체크박스를 모두 선택하거나 해제했을 경우에도 동일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▶ 버튼 클릭 시 약관 전체 내용이 있는 모달창이 발생하도록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결제할 총 가격이 버튼 내용 안에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버튼 클릭 시 결제 API로 넘어가도록 구현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0" name="Google Shape;1560;p80"/>
          <p:cNvPicPr preferRelativeResize="0"/>
          <p:nvPr/>
        </p:nvPicPr>
        <p:blipFill rotWithShape="1">
          <a:blip r:embed="rId9">
            <a:alphaModFix/>
          </a:blip>
          <a:srcRect b="90715" l="0" r="0" t="0"/>
          <a:stretch/>
        </p:blipFill>
        <p:spPr>
          <a:xfrm>
            <a:off x="533400" y="3126201"/>
            <a:ext cx="7031260" cy="3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44" y="3414613"/>
            <a:ext cx="8483598" cy="39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80"/>
          <p:cNvSpPr/>
          <p:nvPr/>
        </p:nvSpPr>
        <p:spPr>
          <a:xfrm>
            <a:off x="8036425" y="597908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80"/>
          <p:cNvSpPr/>
          <p:nvPr/>
        </p:nvSpPr>
        <p:spPr>
          <a:xfrm>
            <a:off x="447375" y="3494600"/>
            <a:ext cx="8483700" cy="90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80"/>
          <p:cNvSpPr/>
          <p:nvPr/>
        </p:nvSpPr>
        <p:spPr>
          <a:xfrm>
            <a:off x="8409619" y="486893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80"/>
          <p:cNvSpPr/>
          <p:nvPr/>
        </p:nvSpPr>
        <p:spPr>
          <a:xfrm>
            <a:off x="755710" y="63247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80"/>
          <p:cNvSpPr/>
          <p:nvPr/>
        </p:nvSpPr>
        <p:spPr>
          <a:xfrm>
            <a:off x="447375" y="5495550"/>
            <a:ext cx="228600" cy="95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80"/>
          <p:cNvSpPr/>
          <p:nvPr/>
        </p:nvSpPr>
        <p:spPr>
          <a:xfrm>
            <a:off x="1752000" y="31262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80"/>
          <p:cNvSpPr/>
          <p:nvPr/>
        </p:nvSpPr>
        <p:spPr>
          <a:xfrm>
            <a:off x="457200" y="4445300"/>
            <a:ext cx="8483700" cy="95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80"/>
          <p:cNvSpPr/>
          <p:nvPr/>
        </p:nvSpPr>
        <p:spPr>
          <a:xfrm>
            <a:off x="457200" y="6905700"/>
            <a:ext cx="8483700" cy="54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80"/>
          <p:cNvSpPr/>
          <p:nvPr/>
        </p:nvSpPr>
        <p:spPr>
          <a:xfrm>
            <a:off x="8526500" y="5742688"/>
            <a:ext cx="338400" cy="81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80"/>
          <p:cNvSpPr/>
          <p:nvPr/>
        </p:nvSpPr>
        <p:spPr>
          <a:xfrm>
            <a:off x="4502616" y="75461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8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78" name="Google Shape;15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79" name="Google Shape;157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4850" y="852925"/>
            <a:ext cx="447675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8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86" name="Google Shape;1586;p81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주문서(주문 상품 / 결제 예상 금액)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1, 2. 상단의 X 버튼과 하단의 Close 버튼으로 모달 창을 닫을 수 있게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약관 내용 확인만을 위한 창으로, 모달 창의 바깥 영역을 마우스를 클릭했을 때도 창이 닫힐 수 있도록 구현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81"/>
          <p:cNvSpPr/>
          <p:nvPr/>
        </p:nvSpPr>
        <p:spPr>
          <a:xfrm>
            <a:off x="7004944" y="812767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81"/>
          <p:cNvSpPr/>
          <p:nvPr/>
        </p:nvSpPr>
        <p:spPr>
          <a:xfrm>
            <a:off x="6941600" y="9388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81"/>
          <p:cNvSpPr/>
          <p:nvPr/>
        </p:nvSpPr>
        <p:spPr>
          <a:xfrm>
            <a:off x="6530600" y="938800"/>
            <a:ext cx="338400" cy="3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81"/>
          <p:cNvSpPr/>
          <p:nvPr/>
        </p:nvSpPr>
        <p:spPr>
          <a:xfrm>
            <a:off x="6141600" y="8089575"/>
            <a:ext cx="7275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8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97" name="Google Shape;15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98" name="Google Shape;159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5574425"/>
            <a:ext cx="8483699" cy="261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125" y="1755858"/>
            <a:ext cx="8483601" cy="38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82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06" name="Google Shape;1606;p82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 완료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 번호가 날짜+시퀀스번호 형식으로 연이어지도록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날짜는 주문한 날짜로 SYSDATE 사용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완료된 상품들의 정보가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총 금액과 배송비, 사용 적립금 출력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최종 결제 금액(총 상품 금액 + 배송비 - 사용 적립금)도 계산되어 출력되도록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구매 시 적립되는 적립금도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주문하기 화면에서 입력했던 배송정보가 출력되는 영역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'쇼핑 계속' 버튼 클릭 시 제품 보기 화면으로 이동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'주문 내역 조회' 버튼 클릭 시 마이페이지에서 주문 내역을 조회할 수 있는 화면으로 이동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82"/>
          <p:cNvSpPr/>
          <p:nvPr/>
        </p:nvSpPr>
        <p:spPr>
          <a:xfrm>
            <a:off x="3189800" y="75891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82"/>
          <p:cNvSpPr/>
          <p:nvPr/>
        </p:nvSpPr>
        <p:spPr>
          <a:xfrm>
            <a:off x="3745525" y="2622549"/>
            <a:ext cx="18648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82"/>
          <p:cNvSpPr/>
          <p:nvPr/>
        </p:nvSpPr>
        <p:spPr>
          <a:xfrm>
            <a:off x="8300394" y="32448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82"/>
          <p:cNvSpPr/>
          <p:nvPr/>
        </p:nvSpPr>
        <p:spPr>
          <a:xfrm>
            <a:off x="2615485" y="5574432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82"/>
          <p:cNvSpPr/>
          <p:nvPr/>
        </p:nvSpPr>
        <p:spPr>
          <a:xfrm>
            <a:off x="3613975" y="7589175"/>
            <a:ext cx="9105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82"/>
          <p:cNvSpPr/>
          <p:nvPr/>
        </p:nvSpPr>
        <p:spPr>
          <a:xfrm>
            <a:off x="3224600" y="26851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82"/>
          <p:cNvSpPr/>
          <p:nvPr/>
        </p:nvSpPr>
        <p:spPr>
          <a:xfrm>
            <a:off x="2921000" y="5938000"/>
            <a:ext cx="1544100" cy="128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82"/>
          <p:cNvSpPr/>
          <p:nvPr/>
        </p:nvSpPr>
        <p:spPr>
          <a:xfrm>
            <a:off x="7904200" y="3726125"/>
            <a:ext cx="962400" cy="18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82"/>
          <p:cNvSpPr/>
          <p:nvPr/>
        </p:nvSpPr>
        <p:spPr>
          <a:xfrm>
            <a:off x="4572000" y="7589175"/>
            <a:ext cx="11463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82"/>
          <p:cNvSpPr/>
          <p:nvPr/>
        </p:nvSpPr>
        <p:spPr>
          <a:xfrm>
            <a:off x="5790666" y="7613703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624" name="Google Shape;1624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83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636" name="Google Shape;1636;p83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취소하기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0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8" name="Google Shape;308;p30"/>
          <p:cNvGrpSpPr/>
          <p:nvPr/>
        </p:nvGrpSpPr>
        <p:grpSpPr>
          <a:xfrm>
            <a:off x="12016589" y="3499100"/>
            <a:ext cx="2984070" cy="772848"/>
            <a:chOff x="0" y="-38100"/>
            <a:chExt cx="988823" cy="203547"/>
          </a:xfrm>
        </p:grpSpPr>
        <p:sp>
          <p:nvSpPr>
            <p:cNvPr id="309" name="Google Shape;309;p30"/>
            <p:cNvSpPr/>
            <p:nvPr/>
          </p:nvSpPr>
          <p:spPr>
            <a:xfrm>
              <a:off x="0" y="0"/>
              <a:ext cx="988823" cy="165447"/>
            </a:xfrm>
            <a:custGeom>
              <a:rect b="b" l="l" r="r" t="t"/>
              <a:pathLst>
                <a:path extrusionOk="0" h="165447" w="988823">
                  <a:moveTo>
                    <a:pt x="82724" y="0"/>
                  </a:moveTo>
                  <a:lnTo>
                    <a:pt x="906100" y="0"/>
                  </a:lnTo>
                  <a:cubicBezTo>
                    <a:pt x="951787" y="0"/>
                    <a:pt x="988823" y="37037"/>
                    <a:pt x="988823" y="82724"/>
                  </a:cubicBezTo>
                  <a:lnTo>
                    <a:pt x="988823" y="82724"/>
                  </a:lnTo>
                  <a:cubicBezTo>
                    <a:pt x="988823" y="104663"/>
                    <a:pt x="980108" y="125705"/>
                    <a:pt x="964594" y="141218"/>
                  </a:cubicBezTo>
                  <a:cubicBezTo>
                    <a:pt x="949080" y="156732"/>
                    <a:pt x="928039" y="165447"/>
                    <a:pt x="906100" y="165447"/>
                  </a:cubicBezTo>
                  <a:lnTo>
                    <a:pt x="82724" y="165447"/>
                  </a:lnTo>
                  <a:cubicBezTo>
                    <a:pt x="60784" y="165447"/>
                    <a:pt x="39743" y="156732"/>
                    <a:pt x="24229" y="141218"/>
                  </a:cubicBezTo>
                  <a:cubicBezTo>
                    <a:pt x="8716" y="125705"/>
                    <a:pt x="0" y="104663"/>
                    <a:pt x="0" y="82724"/>
                  </a:cubicBezTo>
                  <a:lnTo>
                    <a:pt x="0" y="82724"/>
                  </a:lnTo>
                  <a:cubicBezTo>
                    <a:pt x="0" y="60784"/>
                    <a:pt x="8716" y="39743"/>
                    <a:pt x="24229" y="24229"/>
                  </a:cubicBezTo>
                  <a:cubicBezTo>
                    <a:pt x="39743" y="8716"/>
                    <a:pt x="60784" y="0"/>
                    <a:pt x="8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0" y="-38100"/>
              <a:ext cx="9888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30"/>
          <p:cNvSpPr txBox="1"/>
          <p:nvPr/>
        </p:nvSpPr>
        <p:spPr>
          <a:xfrm>
            <a:off x="12016575" y="3752434"/>
            <a:ext cx="29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스토리텔링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12" name="Google Shape;312;p30"/>
          <p:cNvGrpSpPr/>
          <p:nvPr/>
        </p:nvGrpSpPr>
        <p:grpSpPr>
          <a:xfrm>
            <a:off x="473906" y="7428004"/>
            <a:ext cx="2765730" cy="772848"/>
            <a:chOff x="0" y="-38100"/>
            <a:chExt cx="728418" cy="203547"/>
          </a:xfrm>
        </p:grpSpPr>
        <p:sp>
          <p:nvSpPr>
            <p:cNvPr id="313" name="Google Shape;313;p30"/>
            <p:cNvSpPr/>
            <p:nvPr/>
          </p:nvSpPr>
          <p:spPr>
            <a:xfrm>
              <a:off x="0" y="0"/>
              <a:ext cx="728418" cy="165447"/>
            </a:xfrm>
            <a:custGeom>
              <a:rect b="b" l="l" r="r" t="t"/>
              <a:pathLst>
                <a:path extrusionOk="0" h="165447" w="728418">
                  <a:moveTo>
                    <a:pt x="82724" y="0"/>
                  </a:moveTo>
                  <a:lnTo>
                    <a:pt x="645695" y="0"/>
                  </a:lnTo>
                  <a:cubicBezTo>
                    <a:pt x="667634" y="0"/>
                    <a:pt x="688676" y="8716"/>
                    <a:pt x="704189" y="24229"/>
                  </a:cubicBezTo>
                  <a:cubicBezTo>
                    <a:pt x="719703" y="39743"/>
                    <a:pt x="728418" y="60784"/>
                    <a:pt x="728418" y="82724"/>
                  </a:cubicBezTo>
                  <a:lnTo>
                    <a:pt x="728418" y="82724"/>
                  </a:lnTo>
                  <a:cubicBezTo>
                    <a:pt x="728418" y="104663"/>
                    <a:pt x="719703" y="125705"/>
                    <a:pt x="704189" y="141218"/>
                  </a:cubicBezTo>
                  <a:cubicBezTo>
                    <a:pt x="688676" y="156732"/>
                    <a:pt x="667634" y="165447"/>
                    <a:pt x="645695" y="165447"/>
                  </a:cubicBezTo>
                  <a:lnTo>
                    <a:pt x="82724" y="165447"/>
                  </a:lnTo>
                  <a:cubicBezTo>
                    <a:pt x="60784" y="165447"/>
                    <a:pt x="39743" y="156732"/>
                    <a:pt x="24229" y="141218"/>
                  </a:cubicBezTo>
                  <a:cubicBezTo>
                    <a:pt x="8716" y="125705"/>
                    <a:pt x="0" y="104663"/>
                    <a:pt x="0" y="82724"/>
                  </a:cubicBezTo>
                  <a:lnTo>
                    <a:pt x="0" y="82724"/>
                  </a:lnTo>
                  <a:cubicBezTo>
                    <a:pt x="0" y="60784"/>
                    <a:pt x="8716" y="39743"/>
                    <a:pt x="24229" y="24229"/>
                  </a:cubicBezTo>
                  <a:cubicBezTo>
                    <a:pt x="39743" y="8716"/>
                    <a:pt x="60784" y="0"/>
                    <a:pt x="8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 txBox="1"/>
            <p:nvPr/>
          </p:nvSpPr>
          <p:spPr>
            <a:xfrm>
              <a:off x="0" y="-38100"/>
              <a:ext cx="7284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30"/>
          <p:cNvSpPr txBox="1"/>
          <p:nvPr/>
        </p:nvSpPr>
        <p:spPr>
          <a:xfrm>
            <a:off x="472250" y="7717400"/>
            <a:ext cx="27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맞춤형 추천 강화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16" name="Google Shape;316;p30"/>
          <p:cNvCxnSpPr/>
          <p:nvPr/>
        </p:nvCxnSpPr>
        <p:spPr>
          <a:xfrm>
            <a:off x="11223097" y="7886758"/>
            <a:ext cx="319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7" name="Google Shape;317;p30"/>
          <p:cNvGrpSpPr/>
          <p:nvPr/>
        </p:nvGrpSpPr>
        <p:grpSpPr>
          <a:xfrm>
            <a:off x="6285999" y="5143500"/>
            <a:ext cx="5034239" cy="5034239"/>
            <a:chOff x="0" y="0"/>
            <a:chExt cx="812800" cy="812800"/>
          </a:xfrm>
        </p:grpSpPr>
        <p:sp>
          <p:nvSpPr>
            <p:cNvPr id="318" name="Google Shape;318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000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993980" y="6888062"/>
            <a:ext cx="407944" cy="407944"/>
            <a:chOff x="0" y="0"/>
            <a:chExt cx="812800" cy="812800"/>
          </a:xfrm>
        </p:grpSpPr>
        <p:sp>
          <p:nvSpPr>
            <p:cNvPr id="321" name="Google Shape;321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/>
            </a:solidFill>
            <a:ln cap="sq" cmpd="sng" w="2000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3" name="Google Shape;323;p30"/>
          <p:cNvCxnSpPr/>
          <p:nvPr/>
        </p:nvCxnSpPr>
        <p:spPr>
          <a:xfrm flipH="1">
            <a:off x="8782732" y="2458168"/>
            <a:ext cx="20400" cy="258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0"/>
          <p:cNvCxnSpPr/>
          <p:nvPr/>
        </p:nvCxnSpPr>
        <p:spPr>
          <a:xfrm flipH="1">
            <a:off x="11175200" y="4283850"/>
            <a:ext cx="1260900" cy="227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0"/>
          <p:cNvCxnSpPr/>
          <p:nvPr/>
        </p:nvCxnSpPr>
        <p:spPr>
          <a:xfrm>
            <a:off x="4988369" y="3957845"/>
            <a:ext cx="1530600" cy="244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0"/>
          <p:cNvCxnSpPr/>
          <p:nvPr/>
        </p:nvCxnSpPr>
        <p:spPr>
          <a:xfrm>
            <a:off x="3093635" y="7896283"/>
            <a:ext cx="31101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7" name="Google Shape;327;p30"/>
          <p:cNvGrpSpPr/>
          <p:nvPr/>
        </p:nvGrpSpPr>
        <p:grpSpPr>
          <a:xfrm>
            <a:off x="7817026" y="1685325"/>
            <a:ext cx="2040128" cy="772848"/>
            <a:chOff x="0" y="-38100"/>
            <a:chExt cx="812800" cy="203547"/>
          </a:xfrm>
        </p:grpSpPr>
        <p:sp>
          <p:nvSpPr>
            <p:cNvPr id="328" name="Google Shape;328;p30"/>
            <p:cNvSpPr/>
            <p:nvPr/>
          </p:nvSpPr>
          <p:spPr>
            <a:xfrm>
              <a:off x="0" y="0"/>
              <a:ext cx="812800" cy="165447"/>
            </a:xfrm>
            <a:custGeom>
              <a:rect b="b" l="l" r="r" t="t"/>
              <a:pathLst>
                <a:path extrusionOk="0" h="165447" w="812800">
                  <a:moveTo>
                    <a:pt x="82724" y="0"/>
                  </a:moveTo>
                  <a:lnTo>
                    <a:pt x="730076" y="0"/>
                  </a:lnTo>
                  <a:cubicBezTo>
                    <a:pt x="752016" y="0"/>
                    <a:pt x="773057" y="8716"/>
                    <a:pt x="788571" y="24229"/>
                  </a:cubicBezTo>
                  <a:cubicBezTo>
                    <a:pt x="804084" y="39743"/>
                    <a:pt x="812800" y="60784"/>
                    <a:pt x="812800" y="82724"/>
                  </a:cubicBezTo>
                  <a:lnTo>
                    <a:pt x="812800" y="82724"/>
                  </a:lnTo>
                  <a:cubicBezTo>
                    <a:pt x="812800" y="128411"/>
                    <a:pt x="775763" y="165447"/>
                    <a:pt x="730076" y="165447"/>
                  </a:cubicBezTo>
                  <a:lnTo>
                    <a:pt x="82724" y="165447"/>
                  </a:lnTo>
                  <a:cubicBezTo>
                    <a:pt x="60784" y="165447"/>
                    <a:pt x="39743" y="156732"/>
                    <a:pt x="24229" y="141218"/>
                  </a:cubicBezTo>
                  <a:cubicBezTo>
                    <a:pt x="8716" y="125705"/>
                    <a:pt x="0" y="104663"/>
                    <a:pt x="0" y="82724"/>
                  </a:cubicBezTo>
                  <a:lnTo>
                    <a:pt x="0" y="82724"/>
                  </a:lnTo>
                  <a:cubicBezTo>
                    <a:pt x="0" y="60784"/>
                    <a:pt x="8716" y="39743"/>
                    <a:pt x="24229" y="24229"/>
                  </a:cubicBezTo>
                  <a:cubicBezTo>
                    <a:pt x="39743" y="8716"/>
                    <a:pt x="60784" y="0"/>
                    <a:pt x="8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 txBox="1"/>
            <p:nvPr/>
          </p:nvSpPr>
          <p:spPr>
            <a:xfrm>
              <a:off x="0" y="-38100"/>
              <a:ext cx="8127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30"/>
          <p:cNvSpPr txBox="1"/>
          <p:nvPr/>
        </p:nvSpPr>
        <p:spPr>
          <a:xfrm>
            <a:off x="7796799" y="1978603"/>
            <a:ext cx="20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 반영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31" name="Google Shape;331;p30"/>
          <p:cNvGrpSpPr/>
          <p:nvPr/>
        </p:nvGrpSpPr>
        <p:grpSpPr>
          <a:xfrm>
            <a:off x="14368265" y="7437529"/>
            <a:ext cx="2765730" cy="772848"/>
            <a:chOff x="0" y="-38100"/>
            <a:chExt cx="728418" cy="203547"/>
          </a:xfrm>
        </p:grpSpPr>
        <p:sp>
          <p:nvSpPr>
            <p:cNvPr id="332" name="Google Shape;332;p30"/>
            <p:cNvSpPr/>
            <p:nvPr/>
          </p:nvSpPr>
          <p:spPr>
            <a:xfrm>
              <a:off x="0" y="0"/>
              <a:ext cx="728418" cy="165447"/>
            </a:xfrm>
            <a:custGeom>
              <a:rect b="b" l="l" r="r" t="t"/>
              <a:pathLst>
                <a:path extrusionOk="0" h="165447" w="728418">
                  <a:moveTo>
                    <a:pt x="82724" y="0"/>
                  </a:moveTo>
                  <a:lnTo>
                    <a:pt x="645695" y="0"/>
                  </a:lnTo>
                  <a:cubicBezTo>
                    <a:pt x="667634" y="0"/>
                    <a:pt x="688676" y="8716"/>
                    <a:pt x="704189" y="24229"/>
                  </a:cubicBezTo>
                  <a:cubicBezTo>
                    <a:pt x="719703" y="39743"/>
                    <a:pt x="728418" y="60784"/>
                    <a:pt x="728418" y="82724"/>
                  </a:cubicBezTo>
                  <a:lnTo>
                    <a:pt x="728418" y="82724"/>
                  </a:lnTo>
                  <a:cubicBezTo>
                    <a:pt x="728418" y="104663"/>
                    <a:pt x="719703" y="125705"/>
                    <a:pt x="704189" y="141218"/>
                  </a:cubicBezTo>
                  <a:cubicBezTo>
                    <a:pt x="688676" y="156732"/>
                    <a:pt x="667634" y="165447"/>
                    <a:pt x="645695" y="165447"/>
                  </a:cubicBezTo>
                  <a:lnTo>
                    <a:pt x="82724" y="165447"/>
                  </a:lnTo>
                  <a:cubicBezTo>
                    <a:pt x="60784" y="165447"/>
                    <a:pt x="39743" y="156732"/>
                    <a:pt x="24229" y="141218"/>
                  </a:cubicBezTo>
                  <a:cubicBezTo>
                    <a:pt x="8716" y="125705"/>
                    <a:pt x="0" y="104663"/>
                    <a:pt x="0" y="82724"/>
                  </a:cubicBezTo>
                  <a:lnTo>
                    <a:pt x="0" y="82724"/>
                  </a:lnTo>
                  <a:cubicBezTo>
                    <a:pt x="0" y="60784"/>
                    <a:pt x="8716" y="39743"/>
                    <a:pt x="24229" y="24229"/>
                  </a:cubicBezTo>
                  <a:cubicBezTo>
                    <a:pt x="39743" y="8716"/>
                    <a:pt x="60784" y="0"/>
                    <a:pt x="8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 txBox="1"/>
            <p:nvPr/>
          </p:nvSpPr>
          <p:spPr>
            <a:xfrm>
              <a:off x="0" y="-38100"/>
              <a:ext cx="7284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30"/>
          <p:cNvSpPr txBox="1"/>
          <p:nvPr/>
        </p:nvSpPr>
        <p:spPr>
          <a:xfrm>
            <a:off x="14388188" y="7733075"/>
            <a:ext cx="27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편리한 픽업 서비스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2306261" y="3499100"/>
            <a:ext cx="2765738" cy="772848"/>
            <a:chOff x="0" y="-38100"/>
            <a:chExt cx="988823" cy="203547"/>
          </a:xfrm>
        </p:grpSpPr>
        <p:sp>
          <p:nvSpPr>
            <p:cNvPr id="336" name="Google Shape;336;p30"/>
            <p:cNvSpPr/>
            <p:nvPr/>
          </p:nvSpPr>
          <p:spPr>
            <a:xfrm>
              <a:off x="0" y="0"/>
              <a:ext cx="988823" cy="165447"/>
            </a:xfrm>
            <a:custGeom>
              <a:rect b="b" l="l" r="r" t="t"/>
              <a:pathLst>
                <a:path extrusionOk="0" h="165447" w="988823">
                  <a:moveTo>
                    <a:pt x="82724" y="0"/>
                  </a:moveTo>
                  <a:lnTo>
                    <a:pt x="906100" y="0"/>
                  </a:lnTo>
                  <a:cubicBezTo>
                    <a:pt x="951787" y="0"/>
                    <a:pt x="988823" y="37037"/>
                    <a:pt x="988823" y="82724"/>
                  </a:cubicBezTo>
                  <a:lnTo>
                    <a:pt x="988823" y="82724"/>
                  </a:lnTo>
                  <a:cubicBezTo>
                    <a:pt x="988823" y="104663"/>
                    <a:pt x="980108" y="125705"/>
                    <a:pt x="964594" y="141218"/>
                  </a:cubicBezTo>
                  <a:cubicBezTo>
                    <a:pt x="949080" y="156732"/>
                    <a:pt x="928039" y="165447"/>
                    <a:pt x="906100" y="165447"/>
                  </a:cubicBezTo>
                  <a:lnTo>
                    <a:pt x="82724" y="165447"/>
                  </a:lnTo>
                  <a:cubicBezTo>
                    <a:pt x="60784" y="165447"/>
                    <a:pt x="39743" y="156732"/>
                    <a:pt x="24229" y="141218"/>
                  </a:cubicBezTo>
                  <a:cubicBezTo>
                    <a:pt x="8716" y="125705"/>
                    <a:pt x="0" y="104663"/>
                    <a:pt x="0" y="82724"/>
                  </a:cubicBezTo>
                  <a:lnTo>
                    <a:pt x="0" y="82724"/>
                  </a:lnTo>
                  <a:cubicBezTo>
                    <a:pt x="0" y="60784"/>
                    <a:pt x="8716" y="39743"/>
                    <a:pt x="24229" y="24229"/>
                  </a:cubicBezTo>
                  <a:cubicBezTo>
                    <a:pt x="39743" y="8716"/>
                    <a:pt x="60784" y="0"/>
                    <a:pt x="82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0" y="-38100"/>
              <a:ext cx="9888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30"/>
          <p:cNvSpPr txBox="1"/>
          <p:nvPr/>
        </p:nvSpPr>
        <p:spPr>
          <a:xfrm>
            <a:off x="2306250" y="3752434"/>
            <a:ext cx="27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신뢰성 높은 리뷰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6993980" y="7257925"/>
            <a:ext cx="3635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23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BRANDING STRATEGY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6976961" y="7547970"/>
            <a:ext cx="40272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93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브랜딩 전략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41" name="Google Shape;341;p30"/>
          <p:cNvGrpSpPr/>
          <p:nvPr/>
        </p:nvGrpSpPr>
        <p:grpSpPr>
          <a:xfrm>
            <a:off x="674171" y="327002"/>
            <a:ext cx="354543" cy="386947"/>
            <a:chOff x="0" y="-38100"/>
            <a:chExt cx="472724" cy="515929"/>
          </a:xfrm>
        </p:grpSpPr>
        <p:grpSp>
          <p:nvGrpSpPr>
            <p:cNvPr id="342" name="Google Shape;342;p30"/>
            <p:cNvGrpSpPr/>
            <p:nvPr/>
          </p:nvGrpSpPr>
          <p:grpSpPr>
            <a:xfrm>
              <a:off x="0" y="5105"/>
              <a:ext cx="472724" cy="472724"/>
              <a:chOff x="0" y="0"/>
              <a:chExt cx="812800" cy="812800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6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4100" lIns="44100" spcFirstLastPara="1" rIns="44100" wrap="square" tIns="44100">
                <a:noAutofit/>
              </a:bodyPr>
              <a:lstStyle/>
              <a:p>
                <a:pPr indent="0" lvl="0" marL="0" marR="0" rtl="0" algn="ctr">
                  <a:lnSpc>
                    <a:spcPct val="12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30"/>
            <p:cNvSpPr txBox="1"/>
            <p:nvPr/>
          </p:nvSpPr>
          <p:spPr>
            <a:xfrm>
              <a:off x="117122" y="-38100"/>
              <a:ext cx="2385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1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</p:grpSp>
      <p:sp>
        <p:nvSpPr>
          <p:cNvPr id="346" name="Google Shape;346;p30"/>
          <p:cNvSpPr txBox="1"/>
          <p:nvPr/>
        </p:nvSpPr>
        <p:spPr>
          <a:xfrm>
            <a:off x="1215183" y="341190"/>
            <a:ext cx="58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 개요 | </a:t>
            </a: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브랜딩 전략</a:t>
            </a:r>
            <a:endParaRPr b="1" sz="22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0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42" name="Google Shape;16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43" name="Google Shape;164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8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49" name="Google Shape;1649;p84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취소/환불하기 - 취소하기 화면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선택한 주문의 취소 상품들의 정보가 출력되는 영역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 사유를 선택할 수 있는 셀렉 박스 구현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필수 입력 사항으로 * 표시해 줌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취소할 상품들의 총 금액과 할인 적용된 가격, 반환될 적립금이 출력되도록 구현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환불 예상 금액 - ‘할인 금액 차감 - 포인트 반환’이 계산된 총 환불 예정 금액이 출력됨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'이전' 버튼 클릭 시 마이페이지의 주문 내역 화면으로 이동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‘취소 신청' 버튼 클릭 시 취소 완료 화면으로 이동 및 취소 신청이 진행되도록 구현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0" name="Google Shape;1650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" y="1519273"/>
            <a:ext cx="8483600" cy="728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84"/>
          <p:cNvSpPr/>
          <p:nvPr/>
        </p:nvSpPr>
        <p:spPr>
          <a:xfrm>
            <a:off x="5664450" y="74909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84"/>
          <p:cNvSpPr/>
          <p:nvPr/>
        </p:nvSpPr>
        <p:spPr>
          <a:xfrm>
            <a:off x="4667800" y="8305375"/>
            <a:ext cx="7074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84"/>
          <p:cNvSpPr/>
          <p:nvPr/>
        </p:nvSpPr>
        <p:spPr>
          <a:xfrm>
            <a:off x="1491044" y="52673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84"/>
          <p:cNvSpPr/>
          <p:nvPr/>
        </p:nvSpPr>
        <p:spPr>
          <a:xfrm>
            <a:off x="8292660" y="67840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84"/>
          <p:cNvSpPr/>
          <p:nvPr/>
        </p:nvSpPr>
        <p:spPr>
          <a:xfrm>
            <a:off x="547500" y="6784000"/>
            <a:ext cx="75969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84"/>
          <p:cNvSpPr/>
          <p:nvPr/>
        </p:nvSpPr>
        <p:spPr>
          <a:xfrm>
            <a:off x="1645050" y="1519275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84"/>
          <p:cNvSpPr/>
          <p:nvPr/>
        </p:nvSpPr>
        <p:spPr>
          <a:xfrm>
            <a:off x="1983450" y="5236250"/>
            <a:ext cx="68424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84"/>
          <p:cNvSpPr/>
          <p:nvPr/>
        </p:nvSpPr>
        <p:spPr>
          <a:xfrm>
            <a:off x="4034900" y="8312425"/>
            <a:ext cx="6534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84"/>
          <p:cNvSpPr/>
          <p:nvPr/>
        </p:nvSpPr>
        <p:spPr>
          <a:xfrm>
            <a:off x="4603125" y="7504025"/>
            <a:ext cx="9564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84"/>
          <p:cNvSpPr/>
          <p:nvPr/>
        </p:nvSpPr>
        <p:spPr>
          <a:xfrm>
            <a:off x="3474066" y="83548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84"/>
          <p:cNvSpPr/>
          <p:nvPr/>
        </p:nvSpPr>
        <p:spPr>
          <a:xfrm>
            <a:off x="457200" y="1931425"/>
            <a:ext cx="8483700" cy="256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84"/>
          <p:cNvSpPr/>
          <p:nvPr/>
        </p:nvSpPr>
        <p:spPr>
          <a:xfrm>
            <a:off x="5532325" y="83082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8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취소하기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69" name="Google Shape;166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70" name="Google Shape;167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676" name="Google Shape;1676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200" y="3454613"/>
            <a:ext cx="8439599" cy="3377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85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주문 취소 - 완료 화면</a:t>
            </a:r>
            <a:b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취소가 완료되었다는 안내 문구들이 출력됨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'취소 내역 조회' 버튼 클릭 시 마이페이지의 취소 내역 화면으로 이동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85"/>
          <p:cNvSpPr/>
          <p:nvPr/>
        </p:nvSpPr>
        <p:spPr>
          <a:xfrm>
            <a:off x="3842800" y="5899450"/>
            <a:ext cx="1864800" cy="58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85"/>
          <p:cNvSpPr/>
          <p:nvPr/>
        </p:nvSpPr>
        <p:spPr>
          <a:xfrm>
            <a:off x="5818519" y="60098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85"/>
          <p:cNvSpPr/>
          <p:nvPr/>
        </p:nvSpPr>
        <p:spPr>
          <a:xfrm>
            <a:off x="8228575" y="32692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85"/>
          <p:cNvSpPr/>
          <p:nvPr/>
        </p:nvSpPr>
        <p:spPr>
          <a:xfrm>
            <a:off x="954975" y="3699275"/>
            <a:ext cx="7541400" cy="18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8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취소하기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689" name="Google Shape;168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86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701" name="Google Shape;1701;p86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Google Shape;170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07" name="Google Shape;170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08" name="Google Shape;170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7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14" name="Google Shape;1714;p87"/>
          <p:cNvSpPr txBox="1"/>
          <p:nvPr/>
        </p:nvSpPr>
        <p:spPr>
          <a:xfrm>
            <a:off x="10033000" y="2819400"/>
            <a:ext cx="71754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FAQ 목록조회 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제목 혹은 내용으로 게시물을 검색할 수 있게 하였다. 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글쓰기 버튼 클릭 시 공지사항 작성페이지로 넘어가게 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쓴 게시물 목록조회와 페이지처리를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페이징처리는 검색 결과에 따라 알맞게 페이징처리가 되게 하였다.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5" name="Google Shape;1715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220" y="3991174"/>
            <a:ext cx="8404580" cy="23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87"/>
          <p:cNvSpPr/>
          <p:nvPr/>
        </p:nvSpPr>
        <p:spPr>
          <a:xfrm>
            <a:off x="2438400" y="4686300"/>
            <a:ext cx="4649700" cy="60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87"/>
          <p:cNvSpPr/>
          <p:nvPr/>
        </p:nvSpPr>
        <p:spPr>
          <a:xfrm>
            <a:off x="8218724" y="4833730"/>
            <a:ext cx="722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87"/>
          <p:cNvSpPr/>
          <p:nvPr/>
        </p:nvSpPr>
        <p:spPr>
          <a:xfrm>
            <a:off x="585631" y="5372790"/>
            <a:ext cx="8355300" cy="144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87"/>
          <p:cNvSpPr/>
          <p:nvPr/>
        </p:nvSpPr>
        <p:spPr>
          <a:xfrm>
            <a:off x="2214236" y="4363900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87"/>
          <p:cNvSpPr/>
          <p:nvPr/>
        </p:nvSpPr>
        <p:spPr>
          <a:xfrm>
            <a:off x="7949771" y="457399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87"/>
          <p:cNvSpPr/>
          <p:nvPr/>
        </p:nvSpPr>
        <p:spPr>
          <a:xfrm>
            <a:off x="585630" y="506233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8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28" name="Google Shape;172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29" name="Google Shape;172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35" name="Google Shape;1735;p88"/>
          <p:cNvSpPr txBox="1"/>
          <p:nvPr/>
        </p:nvSpPr>
        <p:spPr>
          <a:xfrm>
            <a:off x="10033000" y="3098800"/>
            <a:ext cx="71754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1:1 문의 목록조회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문의하기 버튼 클릭 시 문의하기 페이지로 넘어가게 하였다.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사용자가 작성한 문의글을 조회할 수 있게 하였다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6" name="Google Shape;1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54" y="3086100"/>
            <a:ext cx="7961693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8"/>
          <p:cNvSpPr/>
          <p:nvPr/>
        </p:nvSpPr>
        <p:spPr>
          <a:xfrm>
            <a:off x="521416" y="4324350"/>
            <a:ext cx="8419500" cy="287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88"/>
          <p:cNvSpPr/>
          <p:nvPr/>
        </p:nvSpPr>
        <p:spPr>
          <a:xfrm>
            <a:off x="7815990" y="3921677"/>
            <a:ext cx="881100" cy="40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88"/>
          <p:cNvSpPr/>
          <p:nvPr/>
        </p:nvSpPr>
        <p:spPr>
          <a:xfrm>
            <a:off x="7572287" y="3565800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88"/>
          <p:cNvSpPr/>
          <p:nvPr/>
        </p:nvSpPr>
        <p:spPr>
          <a:xfrm>
            <a:off x="567246" y="40239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8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47" name="Google Shape;174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48" name="Google Shape;174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8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54" name="Google Shape;1754;p89"/>
          <p:cNvSpPr txBox="1"/>
          <p:nvPr/>
        </p:nvSpPr>
        <p:spPr>
          <a:xfrm>
            <a:off x="10033000" y="3098800"/>
            <a:ext cx="7175400" cy="5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1:1 문의 작성페이지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문의유형을 골라서 DB에 저장되도록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유저가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입력한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비밀번호와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확인에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입력한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같아야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폼이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제출되도록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하였다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다중첨부파일 등록을 할 수 있게하였다.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(최대 5개)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답변을 작성 시 이메일로 알림이 가게하였다.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5" name="Google Shape;1755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241" y="2673900"/>
            <a:ext cx="7789518" cy="49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89"/>
          <p:cNvSpPr/>
          <p:nvPr/>
        </p:nvSpPr>
        <p:spPr>
          <a:xfrm>
            <a:off x="777737" y="2705374"/>
            <a:ext cx="2520000" cy="56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89"/>
          <p:cNvSpPr/>
          <p:nvPr/>
        </p:nvSpPr>
        <p:spPr>
          <a:xfrm>
            <a:off x="777737" y="3301448"/>
            <a:ext cx="7815900" cy="161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89"/>
          <p:cNvSpPr/>
          <p:nvPr/>
        </p:nvSpPr>
        <p:spPr>
          <a:xfrm>
            <a:off x="790989" y="4914900"/>
            <a:ext cx="7789500" cy="91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89"/>
          <p:cNvSpPr/>
          <p:nvPr/>
        </p:nvSpPr>
        <p:spPr>
          <a:xfrm>
            <a:off x="797615" y="5829300"/>
            <a:ext cx="3621900" cy="121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89"/>
          <p:cNvSpPr/>
          <p:nvPr/>
        </p:nvSpPr>
        <p:spPr>
          <a:xfrm>
            <a:off x="3810001" y="7048500"/>
            <a:ext cx="1752600" cy="39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89"/>
          <p:cNvSpPr/>
          <p:nvPr/>
        </p:nvSpPr>
        <p:spPr>
          <a:xfrm>
            <a:off x="646691" y="235888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89"/>
          <p:cNvSpPr/>
          <p:nvPr/>
        </p:nvSpPr>
        <p:spPr>
          <a:xfrm>
            <a:off x="525243" y="321668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89"/>
          <p:cNvSpPr/>
          <p:nvPr/>
        </p:nvSpPr>
        <p:spPr>
          <a:xfrm>
            <a:off x="507849" y="479010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89"/>
          <p:cNvSpPr/>
          <p:nvPr/>
        </p:nvSpPr>
        <p:spPr>
          <a:xfrm>
            <a:off x="494750" y="572155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8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71" name="Google Shape;177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72" name="Google Shape;177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9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78" name="Google Shape;1778;p90"/>
          <p:cNvSpPr txBox="1"/>
          <p:nvPr/>
        </p:nvSpPr>
        <p:spPr>
          <a:xfrm>
            <a:off x="10033000" y="3098800"/>
            <a:ext cx="7175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문의사항 상세조회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목록 버튼 클릭 시 목록으로 넘어가게하였다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AJAX를 활용하여 사용자가 남긴 문의글에 관리자가 답변을 달 수 있게 하였고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답변이 실시간으로 달리는 모습이 보이도록 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9" name="Google Shape;1779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1511" y="3238500"/>
            <a:ext cx="8374978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90"/>
          <p:cNvSpPr/>
          <p:nvPr/>
        </p:nvSpPr>
        <p:spPr>
          <a:xfrm>
            <a:off x="511510" y="5143500"/>
            <a:ext cx="8375100" cy="190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90"/>
          <p:cNvSpPr/>
          <p:nvPr/>
        </p:nvSpPr>
        <p:spPr>
          <a:xfrm>
            <a:off x="8144366" y="33147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90"/>
          <p:cNvSpPr/>
          <p:nvPr/>
        </p:nvSpPr>
        <p:spPr>
          <a:xfrm>
            <a:off x="7791622" y="309291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90"/>
          <p:cNvSpPr/>
          <p:nvPr/>
        </p:nvSpPr>
        <p:spPr>
          <a:xfrm>
            <a:off x="762000" y="477519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9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9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97" name="Google Shape;1797;p91"/>
          <p:cNvSpPr txBox="1"/>
          <p:nvPr/>
        </p:nvSpPr>
        <p:spPr>
          <a:xfrm>
            <a:off x="10033000" y="3098800"/>
            <a:ext cx="7175400" cy="5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목록 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제목 혹은 내용으로 게시물을 검색할 수 있게 하였다. 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글쓰기 버튼 클릭 시 공지사항 작성페이지로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쓴 게시물 목록조회와 페이지처리를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페이징처리는 검색 결과에 따라 알맞게 페이징처리가 되게 하였다.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8" name="Google Shape;1798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5876" y="3215204"/>
            <a:ext cx="8346246" cy="3856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91"/>
          <p:cNvSpPr/>
          <p:nvPr/>
        </p:nvSpPr>
        <p:spPr>
          <a:xfrm>
            <a:off x="7897752" y="365845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91"/>
          <p:cNvSpPr/>
          <p:nvPr/>
        </p:nvSpPr>
        <p:spPr>
          <a:xfrm>
            <a:off x="2092994" y="3550430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91"/>
          <p:cNvSpPr/>
          <p:nvPr/>
        </p:nvSpPr>
        <p:spPr>
          <a:xfrm>
            <a:off x="2396132" y="3813176"/>
            <a:ext cx="4538100" cy="59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91"/>
          <p:cNvSpPr/>
          <p:nvPr/>
        </p:nvSpPr>
        <p:spPr>
          <a:xfrm>
            <a:off x="500574" y="4465812"/>
            <a:ext cx="8346300" cy="260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91"/>
          <p:cNvSpPr/>
          <p:nvPr/>
        </p:nvSpPr>
        <p:spPr>
          <a:xfrm>
            <a:off x="8153400" y="3987801"/>
            <a:ext cx="6573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91"/>
          <p:cNvSpPr/>
          <p:nvPr/>
        </p:nvSpPr>
        <p:spPr>
          <a:xfrm>
            <a:off x="555693" y="420342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9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11" name="Google Shape;181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12" name="Google Shape;181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92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18" name="Google Shape;1818;p92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작성페이지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제목, 내용을 입력하게 하였고, 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 첨부파일을 첨부할 수 있게하였다</a:t>
            </a:r>
            <a:r>
              <a:rPr lang="en-US" sz="2600">
                <a:solidFill>
                  <a:srgbClr val="717377"/>
                </a:solidFill>
              </a:rPr>
              <a:t>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등록하기 버튼 클릭 시 공지사항이 등록되고,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취소 시 목록으로 돌아간다.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9" name="Google Shape;1819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7163" y="2758058"/>
            <a:ext cx="5775625" cy="4770875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sp>
        <p:nvSpPr>
          <p:cNvPr id="1820" name="Google Shape;1820;p92"/>
          <p:cNvSpPr/>
          <p:nvPr/>
        </p:nvSpPr>
        <p:spPr>
          <a:xfrm>
            <a:off x="2140106" y="6910175"/>
            <a:ext cx="1128600" cy="32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92"/>
          <p:cNvSpPr/>
          <p:nvPr/>
        </p:nvSpPr>
        <p:spPr>
          <a:xfrm>
            <a:off x="1770796" y="241378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92"/>
          <p:cNvSpPr/>
          <p:nvPr/>
        </p:nvSpPr>
        <p:spPr>
          <a:xfrm>
            <a:off x="1824796" y="65417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92"/>
          <p:cNvSpPr/>
          <p:nvPr/>
        </p:nvSpPr>
        <p:spPr>
          <a:xfrm>
            <a:off x="1721675" y="2647950"/>
            <a:ext cx="6366600" cy="518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9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30" name="Google Shape;183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31" name="Google Shape;183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9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37" name="Google Shape;1837;p93"/>
          <p:cNvSpPr txBox="1"/>
          <p:nvPr/>
        </p:nvSpPr>
        <p:spPr>
          <a:xfrm>
            <a:off x="10033000" y="3098800"/>
            <a:ext cx="71754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상세조회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수정버튼 클릭 시 공지사항 수정 페이지로 넘어갈 수 있</a:t>
            </a: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하였고, 삭제 버튼 클릭 시 바로 게시글 삭제되게 하였다.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다음글과 이전이 보이게하고 클릭 시 해당 페이지로 넘어가게 하였다.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목록보기 클릭시 목록으로 넘어가게 하였다.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8" name="Google Shape;1838;p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342" y="2939221"/>
            <a:ext cx="8189313" cy="4408557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93"/>
          <p:cNvSpPr/>
          <p:nvPr/>
        </p:nvSpPr>
        <p:spPr>
          <a:xfrm>
            <a:off x="4183511" y="5449956"/>
            <a:ext cx="1031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93"/>
          <p:cNvSpPr/>
          <p:nvPr/>
        </p:nvSpPr>
        <p:spPr>
          <a:xfrm>
            <a:off x="604342" y="5907156"/>
            <a:ext cx="8189400" cy="83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93"/>
          <p:cNvSpPr/>
          <p:nvPr/>
        </p:nvSpPr>
        <p:spPr>
          <a:xfrm>
            <a:off x="4183511" y="6747012"/>
            <a:ext cx="1031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93"/>
          <p:cNvSpPr/>
          <p:nvPr/>
        </p:nvSpPr>
        <p:spPr>
          <a:xfrm>
            <a:off x="3915347" y="521072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93"/>
          <p:cNvSpPr/>
          <p:nvPr/>
        </p:nvSpPr>
        <p:spPr>
          <a:xfrm>
            <a:off x="587776" y="567855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93"/>
          <p:cNvSpPr/>
          <p:nvPr/>
        </p:nvSpPr>
        <p:spPr>
          <a:xfrm>
            <a:off x="3892156" y="655954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9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354" name="Google Shape;354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6" name="Google Shape;356;p31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31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2. 기능 설계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1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9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8" name="Google Shape;1858;p94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수정페이지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제목, 내용을 입력할 수 있게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다중첨부파일 등록이 가능하게 하였다 (최대 5개)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수정하기버튼을 누르면 수정페이지로 넘어가고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이전버튼을 누르면 목록으로 돌아간다.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9" name="Google Shape;1859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1449" y="2479813"/>
            <a:ext cx="8075100" cy="532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94"/>
          <p:cNvSpPr/>
          <p:nvPr/>
        </p:nvSpPr>
        <p:spPr>
          <a:xfrm>
            <a:off x="661448" y="5829300"/>
            <a:ext cx="2234100" cy="125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94"/>
          <p:cNvSpPr/>
          <p:nvPr/>
        </p:nvSpPr>
        <p:spPr>
          <a:xfrm>
            <a:off x="838200" y="7200899"/>
            <a:ext cx="14478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94"/>
          <p:cNvSpPr/>
          <p:nvPr/>
        </p:nvSpPr>
        <p:spPr>
          <a:xfrm>
            <a:off x="596093" y="3023982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94"/>
          <p:cNvSpPr/>
          <p:nvPr/>
        </p:nvSpPr>
        <p:spPr>
          <a:xfrm>
            <a:off x="495273" y="564514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94"/>
          <p:cNvSpPr/>
          <p:nvPr/>
        </p:nvSpPr>
        <p:spPr>
          <a:xfrm>
            <a:off x="818322" y="3230908"/>
            <a:ext cx="7906500" cy="259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94"/>
          <p:cNvSpPr/>
          <p:nvPr/>
        </p:nvSpPr>
        <p:spPr>
          <a:xfrm>
            <a:off x="526411" y="69999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9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72" name="Google Shape;187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873" name="Google Shape;1873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9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79" name="Google Shape;1879;p95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실시간 채팅 API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관리자와 실시간으로 소통할 수 있도록 실시간 채팅 API를 추가하였다.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95"/>
          <p:cNvSpPr/>
          <p:nvPr/>
        </p:nvSpPr>
        <p:spPr>
          <a:xfrm>
            <a:off x="2890193" y="332635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1" name="Google Shape;1881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506" y="3580950"/>
            <a:ext cx="3177175" cy="31251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sp>
        <p:nvSpPr>
          <p:cNvPr id="1882" name="Google Shape;1882;p9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96"/>
          <p:cNvGrpSpPr/>
          <p:nvPr/>
        </p:nvGrpSpPr>
        <p:grpSpPr>
          <a:xfrm>
            <a:off x="3116657" y="2942519"/>
            <a:ext cx="3086120" cy="3086120"/>
            <a:chOff x="0" y="0"/>
            <a:chExt cx="812800" cy="812800"/>
          </a:xfrm>
        </p:grpSpPr>
        <p:sp>
          <p:nvSpPr>
            <p:cNvPr id="1888" name="Google Shape;1888;p9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9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90" name="Google Shape;1890;p96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1" name="Google Shape;1891;p96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관리자</a:t>
            </a:r>
            <a:r>
              <a:rPr b="1" i="1" lang="en-US" sz="11464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 UI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1892" name="Google Shape;1892;p96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3" name="Google Shape;1893;p96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900" name="Google Shape;1900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97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/>
          </a:p>
        </p:txBody>
      </p:sp>
      <p:sp>
        <p:nvSpPr>
          <p:cNvPr id="1912" name="Google Shape;1912;p97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18" name="Google Shape;191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19" name="Google Shape;191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메인 페이지</a:t>
            </a:r>
            <a:endParaRPr/>
          </a:p>
        </p:txBody>
      </p:sp>
      <p:sp>
        <p:nvSpPr>
          <p:cNvPr id="1925" name="Google Shape;1925;p98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전경 및 Main Content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6" name="Google Shape;1926;p98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및 사이드바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 컨텐츠 검색 기능, 회원/상품/리뷰/고객센터 관리메뉴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컨텐츠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사이트 회원수 통계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27" name="Google Shape;1927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198" y="2638248"/>
            <a:ext cx="7965999" cy="5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98"/>
          <p:cNvSpPr/>
          <p:nvPr/>
        </p:nvSpPr>
        <p:spPr>
          <a:xfrm>
            <a:off x="542225" y="25335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98"/>
          <p:cNvSpPr/>
          <p:nvPr/>
        </p:nvSpPr>
        <p:spPr>
          <a:xfrm>
            <a:off x="2141900" y="49389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936" name="Google Shape;193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99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회원 관리</a:t>
            </a:r>
            <a:endParaRPr/>
          </a:p>
        </p:txBody>
      </p:sp>
      <p:sp>
        <p:nvSpPr>
          <p:cNvPr id="1948" name="Google Shape;1948;p99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3" name="Google Shape;195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54" name="Google Shape;195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55" name="Google Shape;195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0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회원 관리</a:t>
            </a:r>
            <a:endParaRPr/>
          </a:p>
        </p:txBody>
      </p:sp>
      <p:sp>
        <p:nvSpPr>
          <p:cNvPr id="1961" name="Google Shape;1961;p100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회원관리 목록조회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2" name="Google Shape;1962;p100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회원 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아이디, 이름, 전화번호, 주소, 생일, 가입일, 탈퇴일, 총적립금, 회원등급, SNS아이디, 가입종류, 탈퇴여부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상세조회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체크한 회원의 상세 조회 페이지로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리스트 자체에서 적립금, 등급, 탈퇴여부를 수정 후 바로 저장 버튼 클릭하여 데이터 저장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상세조회 페이지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회원의 배송지 목록 등 추가 상세 정보를 수정할 수 있는 페이지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3" name="Google Shape;1963;p100"/>
          <p:cNvSpPr/>
          <p:nvPr/>
        </p:nvSpPr>
        <p:spPr>
          <a:xfrm>
            <a:off x="2141900" y="49389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4" name="Google Shape;1964;p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899" y="774699"/>
            <a:ext cx="7858198" cy="490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5" name="Google Shape;1965;p100"/>
          <p:cNvSpPr/>
          <p:nvPr/>
        </p:nvSpPr>
        <p:spPr>
          <a:xfrm>
            <a:off x="1581425" y="19423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100"/>
          <p:cNvSpPr/>
          <p:nvPr/>
        </p:nvSpPr>
        <p:spPr>
          <a:xfrm>
            <a:off x="7828375" y="13335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100"/>
          <p:cNvSpPr/>
          <p:nvPr/>
        </p:nvSpPr>
        <p:spPr>
          <a:xfrm>
            <a:off x="8559675" y="25138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8" name="Google Shape;1968;p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25" y="6067821"/>
            <a:ext cx="8254750" cy="34275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9" name="Google Shape;1969;p100"/>
          <p:cNvSpPr/>
          <p:nvPr/>
        </p:nvSpPr>
        <p:spPr>
          <a:xfrm>
            <a:off x="457200" y="59467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976" name="Google Shape;197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101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상품 관리</a:t>
            </a:r>
            <a:endParaRPr/>
          </a:p>
        </p:txBody>
      </p:sp>
      <p:sp>
        <p:nvSpPr>
          <p:cNvPr id="1988" name="Google Shape;1988;p101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94" name="Google Shape;199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995" name="Google Shape;199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0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상품 관리</a:t>
            </a:r>
            <a:endParaRPr/>
          </a:p>
        </p:txBody>
      </p:sp>
      <p:sp>
        <p:nvSpPr>
          <p:cNvPr id="2001" name="Google Shape;2001;p102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상품관리 목록조회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2" name="Google Shape;2002;p102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상품목록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수정가능 항목: 카테고리, 서브카테고리, 상품설명, 상품가격, 상태, 메인배너, MD배너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통계 항목: 조회수, 등록일, 평점, 리뷰수, 판매량, 재고수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상품추가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상품 추가 모달창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메인배너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메인배너에 노출시킬 상품에 해당 배너 등록 시 자동으로 메인페이지 메인배너 항목에 노출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MD배너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MD배너에 노출시킬 상품에 해당 배너 등록 시 자동으로 메인페이지 MD배너 항목에 노출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상세확인 / 수정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 노출되지 않는 옵션, 주요성분, 주의사항, 첨부 이미지 등을 수정/추가 가능한 상품 상세수정 모달창 출력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 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목록에서 수정 가능한 항목들을 수정한 후, 저장버튼 클릭 시 데이터에 저장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03" name="Google Shape;2003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631" y="587894"/>
            <a:ext cx="8194726" cy="3803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4" name="Google Shape;2004;p102"/>
          <p:cNvSpPr/>
          <p:nvPr/>
        </p:nvSpPr>
        <p:spPr>
          <a:xfrm>
            <a:off x="457200" y="1276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102"/>
          <p:cNvSpPr/>
          <p:nvPr/>
        </p:nvSpPr>
        <p:spPr>
          <a:xfrm>
            <a:off x="8102600" y="7556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6" name="Google Shape;2006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400" y="5158775"/>
            <a:ext cx="7675175" cy="4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2"/>
          <p:cNvSpPr/>
          <p:nvPr/>
        </p:nvSpPr>
        <p:spPr>
          <a:xfrm>
            <a:off x="2813150" y="521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102"/>
          <p:cNvSpPr/>
          <p:nvPr/>
        </p:nvSpPr>
        <p:spPr>
          <a:xfrm>
            <a:off x="5302100" y="521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102"/>
          <p:cNvSpPr/>
          <p:nvPr/>
        </p:nvSpPr>
        <p:spPr>
          <a:xfrm>
            <a:off x="7707450" y="5158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102"/>
          <p:cNvSpPr/>
          <p:nvPr/>
        </p:nvSpPr>
        <p:spPr>
          <a:xfrm>
            <a:off x="6621525" y="5158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16" name="Google Shape;201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17" name="Google Shape;201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상품 관리</a:t>
            </a:r>
            <a:endParaRPr/>
          </a:p>
        </p:txBody>
      </p:sp>
      <p:sp>
        <p:nvSpPr>
          <p:cNvPr id="2023" name="Google Shape;2023;p103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상품관리 등록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4" name="Google Shape;2024;p103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상품등록 모달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등록의 편의성을 위해 모달창으로 상품 등록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 / 서브카테고리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카테고리 선택 시 해당하는 서브카테고리 목록으로 변경되어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상품명, 설명, 가격, 성분, 주의사항 입력란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상품의 옵션을 제한 수 없이 등록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/ 상세 이미지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썸네일 및 상세이미지를 각각의 항목에 등록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25" name="Google Shape;2025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2188" y="582125"/>
            <a:ext cx="5613625" cy="9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03"/>
          <p:cNvSpPr/>
          <p:nvPr/>
        </p:nvSpPr>
        <p:spPr>
          <a:xfrm>
            <a:off x="1788325" y="508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03"/>
          <p:cNvSpPr/>
          <p:nvPr/>
        </p:nvSpPr>
        <p:spPr>
          <a:xfrm>
            <a:off x="1788325" y="11049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03"/>
          <p:cNvSpPr/>
          <p:nvPr/>
        </p:nvSpPr>
        <p:spPr>
          <a:xfrm>
            <a:off x="1788325" y="22842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3"/>
          <p:cNvSpPr/>
          <p:nvPr/>
        </p:nvSpPr>
        <p:spPr>
          <a:xfrm>
            <a:off x="1788325" y="62542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3"/>
          <p:cNvSpPr/>
          <p:nvPr/>
        </p:nvSpPr>
        <p:spPr>
          <a:xfrm>
            <a:off x="1788325" y="6884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32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5" name="Google Shape;365;p32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366" name="Google Shape;366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2"/>
          <p:cNvSpPr txBox="1"/>
          <p:nvPr/>
        </p:nvSpPr>
        <p:spPr>
          <a:xfrm>
            <a:off x="1215183" y="341190"/>
            <a:ext cx="58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설계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 | </a:t>
            </a:r>
            <a:r>
              <a:rPr b="1" lang="en-US" sz="2200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USECASE DIAGRAM</a:t>
            </a:r>
            <a:endParaRPr b="1" sz="2200">
              <a:solidFill>
                <a:srgbClr val="4A62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762012" y="317477"/>
            <a:ext cx="17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pic>
        <p:nvPicPr>
          <p:cNvPr id="370" name="Google Shape;370;p32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247375" y="1048350"/>
            <a:ext cx="11793254" cy="90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32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36" name="Google Shape;203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37" name="Google Shape;203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0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상품 관리</a:t>
            </a:r>
            <a:endParaRPr/>
          </a:p>
        </p:txBody>
      </p:sp>
      <p:sp>
        <p:nvSpPr>
          <p:cNvPr id="2043" name="Google Shape;2043;p104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상품관리 상세수정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4" name="Google Shape;2044;p104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상품상세수정 모달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수정의 편의성을 위해 모달창으로 상품 상세수정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 / 서브카테고리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카테고리 선택 시 해당하는 서브카테고리 목록으로 변경되어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	품명, 설명, 가격, 성분, 주의사항 입력란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추가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상품의 옵션 정보 출력 및 추가 옵션을 제한 수 없이 등록 가능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수정은 옵션 관리 메뉴에서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/ 상세 이미지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썸네일 및 상세이미지를 각각의 항목에 등록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45" name="Google Shape;2045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413" y="509575"/>
            <a:ext cx="5153025" cy="5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2225" y="3748325"/>
            <a:ext cx="5124450" cy="6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04"/>
          <p:cNvSpPr/>
          <p:nvPr/>
        </p:nvSpPr>
        <p:spPr>
          <a:xfrm>
            <a:off x="533400" y="43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8" name="Google Shape;2048;p104"/>
          <p:cNvSpPr/>
          <p:nvPr/>
        </p:nvSpPr>
        <p:spPr>
          <a:xfrm>
            <a:off x="457200" y="9271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04"/>
          <p:cNvSpPr/>
          <p:nvPr/>
        </p:nvSpPr>
        <p:spPr>
          <a:xfrm>
            <a:off x="398800" y="19423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04"/>
          <p:cNvSpPr/>
          <p:nvPr/>
        </p:nvSpPr>
        <p:spPr>
          <a:xfrm>
            <a:off x="475000" y="56066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104"/>
          <p:cNvSpPr/>
          <p:nvPr/>
        </p:nvSpPr>
        <p:spPr>
          <a:xfrm>
            <a:off x="3516425" y="36566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104"/>
          <p:cNvSpPr/>
          <p:nvPr/>
        </p:nvSpPr>
        <p:spPr>
          <a:xfrm>
            <a:off x="3592625" y="51745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2059" name="Google Shape;205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05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옵션 및 재고관리</a:t>
            </a:r>
            <a:endParaRPr/>
          </a:p>
        </p:txBody>
      </p:sp>
      <p:sp>
        <p:nvSpPr>
          <p:cNvPr id="2071" name="Google Shape;2071;p105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77" name="Google Shape;207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078" name="Google Shape;2078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0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옵션 및 재고관리</a:t>
            </a:r>
            <a:endParaRPr/>
          </a:p>
        </p:txBody>
      </p:sp>
      <p:sp>
        <p:nvSpPr>
          <p:cNvPr id="2084" name="Google Shape;2084;p106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옵션 및 재고관리 목록조회 / 수정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5" name="Google Shape;2085;p106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옵션목록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수정가능 항목: 옵션명, 옵션값, 추가금액, 옵션수량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수장불가 항목: 상품번호, 상품명, 상품원가, 옵션번호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 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목록에서 수정 가능한 항목들을 수정한 후, 저장버튼 클릭 시 데이터에 저장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86" name="Google Shape;2086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175" y="2419700"/>
            <a:ext cx="8222651" cy="40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06"/>
          <p:cNvSpPr/>
          <p:nvPr/>
        </p:nvSpPr>
        <p:spPr>
          <a:xfrm>
            <a:off x="577175" y="3429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106"/>
          <p:cNvSpPr/>
          <p:nvPr/>
        </p:nvSpPr>
        <p:spPr>
          <a:xfrm>
            <a:off x="8166900" y="3429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2095" name="Google Shape;209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07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고객센터 관리</a:t>
            </a:r>
            <a:endParaRPr/>
          </a:p>
        </p:txBody>
      </p:sp>
      <p:sp>
        <p:nvSpPr>
          <p:cNvPr id="2107" name="Google Shape;2107;p107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13" name="Google Shape;211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14" name="Google Shape;2114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0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0" name="Google Shape;2120;p108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FAQ의 모든 글들을 한 번에 볼 수 있게 하였고, 클릭 시 FAQ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108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2" name="Google Shape;2122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823" y="3025400"/>
            <a:ext cx="7866574" cy="373558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3" name="Google Shape;2123;p10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29" name="Google Shape;212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30" name="Google Shape;213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0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6" name="Google Shape;2136;p109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1:1문의의 모든 글들을 한 번에 볼 수 있게 하였고, 클릭 시 1:1문의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109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8" name="Google Shape;2138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823" y="3025400"/>
            <a:ext cx="7866574" cy="373558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9" name="Google Shape;2139;p10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45" name="Google Shape;214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2146" name="Google Shape;214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11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52" name="Google Shape;2152;p110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공지사항의 모든 글들을 한 번에 볼 수 있게 하였고, 클릭 시 공지사항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10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4" name="Google Shape;2154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788" y="3263850"/>
            <a:ext cx="8182424" cy="39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1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oogle Shape;2160;p111"/>
          <p:cNvGrpSpPr/>
          <p:nvPr/>
        </p:nvGrpSpPr>
        <p:grpSpPr>
          <a:xfrm>
            <a:off x="3116657" y="2942519"/>
            <a:ext cx="3086100" cy="3086100"/>
            <a:chOff x="0" y="0"/>
            <a:chExt cx="812800" cy="812800"/>
          </a:xfrm>
        </p:grpSpPr>
        <p:sp>
          <p:nvSpPr>
            <p:cNvPr id="2161" name="Google Shape;2161;p1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A4EBF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63" name="Google Shape;2163;p111"/>
          <p:cNvCxnSpPr/>
          <p:nvPr/>
        </p:nvCxnSpPr>
        <p:spPr>
          <a:xfrm>
            <a:off x="-2539148" y="942926"/>
            <a:ext cx="2082714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4" name="Google Shape;2164;p111"/>
          <p:cNvSpPr txBox="1"/>
          <p:nvPr/>
        </p:nvSpPr>
        <p:spPr>
          <a:xfrm>
            <a:off x="10793212" y="5048250"/>
            <a:ext cx="4203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79" u="none" cap="none" strike="noStrike">
                <a:solidFill>
                  <a:srgbClr val="4A628A"/>
                </a:solidFill>
              </a:rPr>
              <a:t>감사합니다</a:t>
            </a:r>
            <a:endParaRPr b="1">
              <a:solidFill>
                <a:srgbClr val="4A628A"/>
              </a:solidFill>
            </a:endParaRPr>
          </a:p>
        </p:txBody>
      </p:sp>
      <p:sp>
        <p:nvSpPr>
          <p:cNvPr id="2165" name="Google Shape;2165;p111"/>
          <p:cNvSpPr txBox="1"/>
          <p:nvPr/>
        </p:nvSpPr>
        <p:spPr>
          <a:xfrm>
            <a:off x="4659707" y="3367753"/>
            <a:ext cx="103368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464" u="none" cap="none" strike="noStrike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>
              <a:solidFill>
                <a:srgbClr val="4A628A"/>
              </a:solidFill>
            </a:endParaRPr>
          </a:p>
        </p:txBody>
      </p:sp>
      <p:sp>
        <p:nvSpPr>
          <p:cNvPr id="2166" name="Google Shape;2166;p111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7" name="Google Shape;2167;p111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33"/>
          <p:cNvCxnSpPr/>
          <p:nvPr/>
        </p:nvCxnSpPr>
        <p:spPr>
          <a:xfrm>
            <a:off x="-2539148" y="942926"/>
            <a:ext cx="2082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8" name="Google Shape;378;p33"/>
          <p:cNvGrpSpPr/>
          <p:nvPr/>
        </p:nvGrpSpPr>
        <p:grpSpPr>
          <a:xfrm>
            <a:off x="674171" y="359405"/>
            <a:ext cx="354543" cy="354543"/>
            <a:chOff x="0" y="0"/>
            <a:chExt cx="812800" cy="812800"/>
          </a:xfrm>
        </p:grpSpPr>
        <p:sp>
          <p:nvSpPr>
            <p:cNvPr id="379" name="Google Shape;379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3"/>
          <p:cNvSpPr txBox="1"/>
          <p:nvPr/>
        </p:nvSpPr>
        <p:spPr>
          <a:xfrm>
            <a:off x="1215183" y="341190"/>
            <a:ext cx="58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설계</a:t>
            </a:r>
            <a:r>
              <a:rPr b="1" i="0" lang="en-US" sz="2200" u="none" cap="none" strike="noStrike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 | </a:t>
            </a:r>
            <a:r>
              <a:rPr b="1" lang="en-US" sz="2200">
                <a:solidFill>
                  <a:srgbClr val="4A628A"/>
                </a:solidFill>
                <a:latin typeface="Montserrat"/>
                <a:ea typeface="Montserrat"/>
                <a:cs typeface="Montserrat"/>
                <a:sym typeface="Montserrat"/>
              </a:rPr>
              <a:t>ERD</a:t>
            </a:r>
            <a:endParaRPr b="1" sz="2200">
              <a:solidFill>
                <a:srgbClr val="4A62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762012" y="317477"/>
            <a:ext cx="17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1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15260822" y="136275"/>
            <a:ext cx="1020418" cy="604830"/>
          </a:xfrm>
          <a:custGeom>
            <a:rect b="b" l="l" r="r" t="t"/>
            <a:pathLst>
              <a:path extrusionOk="0"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33"/>
          <p:cNvSpPr txBox="1"/>
          <p:nvPr/>
        </p:nvSpPr>
        <p:spPr>
          <a:xfrm>
            <a:off x="16401597" y="391065"/>
            <a:ext cx="16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뷰라밸	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975" y="1125847"/>
            <a:ext cx="15316050" cy="90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